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3"/>
  </p:notesMasterIdLst>
  <p:sldIdLst>
    <p:sldId id="11137" r:id="rId3"/>
    <p:sldId id="11174" r:id="rId4"/>
    <p:sldId id="11143" r:id="rId5"/>
    <p:sldId id="11144" r:id="rId6"/>
    <p:sldId id="11151" r:id="rId7"/>
    <p:sldId id="11152" r:id="rId8"/>
    <p:sldId id="11153" r:id="rId9"/>
    <p:sldId id="11154" r:id="rId10"/>
    <p:sldId id="11155" r:id="rId11"/>
    <p:sldId id="11156" r:id="rId12"/>
    <p:sldId id="11161" r:id="rId13"/>
    <p:sldId id="11167" r:id="rId14"/>
    <p:sldId id="11168" r:id="rId15"/>
    <p:sldId id="11169" r:id="rId16"/>
    <p:sldId id="11170" r:id="rId17"/>
    <p:sldId id="11171" r:id="rId18"/>
    <p:sldId id="11175" r:id="rId19"/>
    <p:sldId id="11177" r:id="rId20"/>
    <p:sldId id="11178" r:id="rId21"/>
    <p:sldId id="11179" r:id="rId22"/>
    <p:sldId id="11180" r:id="rId23"/>
    <p:sldId id="11181" r:id="rId24"/>
    <p:sldId id="11206" r:id="rId25"/>
    <p:sldId id="11207" r:id="rId26"/>
    <p:sldId id="11219" r:id="rId27"/>
    <p:sldId id="11208" r:id="rId28"/>
    <p:sldId id="11209" r:id="rId29"/>
    <p:sldId id="11210" r:id="rId30"/>
    <p:sldId id="11211" r:id="rId31"/>
    <p:sldId id="11214" r:id="rId32"/>
    <p:sldId id="11215" r:id="rId33"/>
    <p:sldId id="11216" r:id="rId34"/>
    <p:sldId id="11220" r:id="rId35"/>
    <p:sldId id="11221" r:id="rId36"/>
    <p:sldId id="11222" r:id="rId37"/>
    <p:sldId id="11223" r:id="rId38"/>
    <p:sldId id="11118" r:id="rId39"/>
    <p:sldId id="11806" r:id="rId40"/>
    <p:sldId id="11119" r:id="rId41"/>
    <p:sldId id="11120" r:id="rId42"/>
    <p:sldId id="11121" r:id="rId43"/>
    <p:sldId id="11122" r:id="rId44"/>
    <p:sldId id="11138" r:id="rId45"/>
    <p:sldId id="11141" r:id="rId46"/>
    <p:sldId id="11142" r:id="rId47"/>
    <p:sldId id="11790" r:id="rId48"/>
    <p:sldId id="11791" r:id="rId49"/>
    <p:sldId id="11792" r:id="rId50"/>
    <p:sldId id="11793" r:id="rId51"/>
    <p:sldId id="11794" r:id="rId52"/>
    <p:sldId id="11139" r:id="rId53"/>
    <p:sldId id="11796" r:id="rId54"/>
    <p:sldId id="11797" r:id="rId55"/>
    <p:sldId id="11798" r:id="rId56"/>
    <p:sldId id="11799" r:id="rId57"/>
    <p:sldId id="11800" r:id="rId58"/>
    <p:sldId id="11801" r:id="rId59"/>
    <p:sldId id="11802" r:id="rId60"/>
    <p:sldId id="11803" r:id="rId61"/>
    <p:sldId id="11804" r:id="rId62"/>
    <p:sldId id="11224" r:id="rId63"/>
    <p:sldId id="11226" r:id="rId64"/>
    <p:sldId id="11227" r:id="rId65"/>
    <p:sldId id="11805" r:id="rId66"/>
    <p:sldId id="11788" r:id="rId67"/>
    <p:sldId id="11784" r:id="rId68"/>
    <p:sldId id="11766" r:id="rId69"/>
    <p:sldId id="11782" r:id="rId70"/>
    <p:sldId id="11783" r:id="rId71"/>
    <p:sldId id="11773" r:id="rId72"/>
    <p:sldId id="11774" r:id="rId73"/>
    <p:sldId id="11769" r:id="rId74"/>
    <p:sldId id="11775" r:id="rId75"/>
    <p:sldId id="11776" r:id="rId76"/>
    <p:sldId id="11777" r:id="rId77"/>
    <p:sldId id="11779" r:id="rId78"/>
    <p:sldId id="11770" r:id="rId79"/>
    <p:sldId id="11771" r:id="rId80"/>
    <p:sldId id="11789" r:id="rId81"/>
    <p:sldId id="844"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27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3"/>
  </p:normalViewPr>
  <p:slideViewPr>
    <p:cSldViewPr snapToGrid="0">
      <p:cViewPr varScale="1">
        <p:scale>
          <a:sx n="66" d="100"/>
          <a:sy n="66" d="100"/>
        </p:scale>
        <p:origin x="4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38679-E284-4615-BBB7-4375309D82AC}" type="datetimeFigureOut">
              <a:rPr lang="zh-CN" altLang="en-US" smtClean="0"/>
              <a:t>2024/10/10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4056-88A0-4686-A910-5EC50A604237}" type="slidenum">
              <a:rPr lang="zh-CN" altLang="en-US" smtClean="0"/>
              <a:t>‹#›</a:t>
            </a:fld>
            <a:endParaRPr lang="zh-CN" altLang="en-US"/>
          </a:p>
        </p:txBody>
      </p:sp>
    </p:spTree>
    <p:extLst>
      <p:ext uri="{BB962C8B-B14F-4D97-AF65-F5344CB8AC3E}">
        <p14:creationId xmlns:p14="http://schemas.microsoft.com/office/powerpoint/2010/main" val="2630095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齐次隐马尔科夫性假设：隐藏的马尔科夫链在任意时刻</a:t>
            </a:r>
            <a:r>
              <a:rPr lang="en-US" altLang="zh-CN" dirty="0"/>
              <a:t>t</a:t>
            </a:r>
            <a:r>
              <a:rPr lang="zh-CN" altLang="en-US" dirty="0"/>
              <a:t>的状态只依赖于其前一时刻的状态，与其他时刻的状态及观测无关，也与时刻</a:t>
            </a:r>
            <a:r>
              <a:rPr lang="en-US" altLang="zh-CN" dirty="0"/>
              <a:t>t</a:t>
            </a:r>
            <a:r>
              <a:rPr lang="zh-CN" altLang="en-US" dirty="0"/>
              <a:t>无关</a:t>
            </a:r>
            <a:endParaRPr lang="en-US" altLang="zh-CN" dirty="0"/>
          </a:p>
          <a:p>
            <a:endParaRPr lang="en-US" altLang="zh-CN" dirty="0"/>
          </a:p>
          <a:p>
            <a:r>
              <a:rPr lang="zh-CN" altLang="en-US" dirty="0"/>
              <a:t>观测独立性假设：假设任意时刻的观测只依赖于该时刻的马尔科夫链的状态，与其他观测及状态无关</a:t>
            </a:r>
          </a:p>
        </p:txBody>
      </p:sp>
      <p:sp>
        <p:nvSpPr>
          <p:cNvPr id="4" name="灯片编号占位符 3"/>
          <p:cNvSpPr>
            <a:spLocks noGrp="1"/>
          </p:cNvSpPr>
          <p:nvPr>
            <p:ph type="sldNum" sz="quarter" idx="5"/>
          </p:nvPr>
        </p:nvSpPr>
        <p:spPr/>
        <p:txBody>
          <a:bodyPr/>
          <a:lstStyle/>
          <a:p>
            <a:fld id="{CFAB98D7-9681-4020-9A21-599DBD9FE3AF}" type="slidenum">
              <a:rPr lang="zh-CN" altLang="en-US" smtClean="0"/>
              <a:t>37</a:t>
            </a:fld>
            <a:endParaRPr lang="zh-CN" altLang="en-US"/>
          </a:p>
        </p:txBody>
      </p:sp>
    </p:spTree>
    <p:extLst>
      <p:ext uri="{BB962C8B-B14F-4D97-AF65-F5344CB8AC3E}">
        <p14:creationId xmlns:p14="http://schemas.microsoft.com/office/powerpoint/2010/main" val="762176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大语言模型虽然表现出很惊艳的生成能力，但对于知识的掌握与利用仍然需要加强：</a:t>
            </a:r>
            <a:endParaRPr lang="en-US" altLang="zh-CN"/>
          </a:p>
          <a:p>
            <a:r>
              <a:rPr lang="zh-CN" altLang="en-US"/>
              <a:t>（</a:t>
            </a:r>
            <a:r>
              <a:rPr lang="en-US" altLang="zh-CN"/>
              <a:t>1</a:t>
            </a:r>
            <a:r>
              <a:rPr lang="zh-CN" altLang="en-US"/>
              <a:t>）在回答一些需要复杂知识推理以及实时的问题时，大模型表现不佳，这时如果使用易迭代更新的知识图谱提供相应知识，大模型能更好的推理答案。</a:t>
            </a:r>
            <a:endParaRPr lang="en-US" altLang="zh-CN"/>
          </a:p>
          <a:p>
            <a:r>
              <a:rPr lang="zh-CN" altLang="en-US"/>
              <a:t>（</a:t>
            </a:r>
            <a:r>
              <a:rPr lang="en-US" altLang="zh-CN"/>
              <a:t>2</a:t>
            </a:r>
            <a:r>
              <a:rPr lang="zh-CN" altLang="en-US"/>
              <a:t>）在一些特定应用领域下，私有数据大模型没法掌握，更没办法回答相应问题，这时如果提供相应的数据库给大模型提供领域知识，大模型仍然可以应用到特定领域。</a:t>
            </a:r>
            <a:endParaRPr lang="en-US" altLang="zh-CN"/>
          </a:p>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0884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2662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大语言模型虽然表现出很惊艳的生成能力，但对于知识的掌握与利用仍然需要加强：</a:t>
            </a:r>
            <a:endParaRPr lang="en-US" altLang="zh-CN"/>
          </a:p>
          <a:p>
            <a:r>
              <a:rPr lang="zh-CN" altLang="en-US"/>
              <a:t>（</a:t>
            </a:r>
            <a:r>
              <a:rPr lang="en-US" altLang="zh-CN"/>
              <a:t>1</a:t>
            </a:r>
            <a:r>
              <a:rPr lang="zh-CN" altLang="en-US"/>
              <a:t>）在回答一些需要复杂知识推理以及实时的问题时，大模型表现不佳，这时如果使用易迭代更新的知识图谱提供相应知识，大模型能更好的推理答案。</a:t>
            </a:r>
            <a:endParaRPr lang="en-US" altLang="zh-CN"/>
          </a:p>
          <a:p>
            <a:r>
              <a:rPr lang="zh-CN" altLang="en-US"/>
              <a:t>（</a:t>
            </a:r>
            <a:r>
              <a:rPr lang="en-US" altLang="zh-CN"/>
              <a:t>2</a:t>
            </a:r>
            <a:r>
              <a:rPr lang="zh-CN" altLang="en-US"/>
              <a:t>）在一些特定应用领域下，私有数据大模型没法掌握，更没办法回答相应问题，这时如果提供相应的数据库给大模型提供领域知识，大模型仍然可以应用到特定领域。</a:t>
            </a:r>
            <a:endParaRPr lang="en-US" altLang="zh-CN"/>
          </a:p>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69926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LLM</a:t>
            </a:r>
            <a:r>
              <a:rPr lang="zh-CN" altLang="en-US"/>
              <a:t>利用结构化数据有两大难点：</a:t>
            </a:r>
            <a:endParaRPr lang="en-US" altLang="zh-CN"/>
          </a:p>
          <a:p>
            <a:r>
              <a:rPr lang="zh-CN" altLang="en-US"/>
              <a:t>（</a:t>
            </a:r>
            <a:r>
              <a:rPr lang="en-US" altLang="zh-CN"/>
              <a:t>1</a:t>
            </a:r>
            <a:r>
              <a:rPr lang="zh-CN" altLang="en-US"/>
              <a:t>）结构化数据有其特定的数据组织形式，例如</a:t>
            </a:r>
            <a:r>
              <a:rPr lang="en-US" altLang="zh-CN"/>
              <a:t>KG</a:t>
            </a:r>
            <a:r>
              <a:rPr lang="zh-CN" altLang="en-US"/>
              <a:t>是一系列三元组形成的图结构，</a:t>
            </a:r>
            <a:r>
              <a:rPr lang="en-US" altLang="zh-CN"/>
              <a:t>DB</a:t>
            </a:r>
            <a:r>
              <a:rPr lang="zh-CN" altLang="en-US"/>
              <a:t>由一系列表及表间关系构成，这些数据形式对于擅长自然语言理解的</a:t>
            </a:r>
            <a:r>
              <a:rPr lang="en-US" altLang="zh-CN"/>
              <a:t>LLM</a:t>
            </a:r>
            <a:r>
              <a:rPr lang="zh-CN" altLang="en-US"/>
              <a:t>较为陌生。一种直接的方式是将对应结构化数据全部序列化，但这又会面临第二个挑战。</a:t>
            </a:r>
            <a:endParaRPr lang="en-US" altLang="zh-CN"/>
          </a:p>
          <a:p>
            <a:r>
              <a:rPr lang="zh-CN" altLang="en-US"/>
              <a:t>（</a:t>
            </a:r>
            <a:r>
              <a:rPr lang="en-US" altLang="zh-CN"/>
              <a:t>2</a:t>
            </a:r>
            <a:r>
              <a:rPr lang="zh-CN" altLang="en-US"/>
              <a:t>）由于结构化数据通常包含大量信息，全部序列化不仅会引入与当前问题无关的大量冗余信息，同时会超出</a:t>
            </a:r>
            <a:r>
              <a:rPr lang="en-US" altLang="zh-CN"/>
              <a:t>LLM</a:t>
            </a:r>
            <a:r>
              <a:rPr lang="zh-CN" altLang="en-US"/>
              <a:t>的输入长度限制。</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6154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因此，我们提出大模型应该基于迭代的阅读</a:t>
            </a:r>
            <a:r>
              <a:rPr lang="en-US" altLang="zh-CN"/>
              <a:t>-</a:t>
            </a:r>
            <a:r>
              <a:rPr lang="zh-CN" altLang="en-US"/>
              <a:t>理解框架来使用结构化数据完成用户需求：</a:t>
            </a:r>
            <a:endParaRPr lang="en-US" altLang="zh-CN"/>
          </a:p>
          <a:p>
            <a:r>
              <a:rPr lang="zh-CN" altLang="en-US"/>
              <a:t>（</a:t>
            </a:r>
            <a:r>
              <a:rPr lang="en-US" altLang="zh-CN"/>
              <a:t>1</a:t>
            </a:r>
            <a:r>
              <a:rPr lang="zh-CN" altLang="en-US"/>
              <a:t>）左图是传统方法，即根据问题使用或不使用外部结构化数据，如果使用，则序列化相关数据并按最大长度截断，最后一次性输入给</a:t>
            </a:r>
            <a:r>
              <a:rPr lang="en-US" altLang="zh-CN"/>
              <a:t>LLM</a:t>
            </a:r>
            <a:r>
              <a:rPr lang="zh-CN" altLang="en-US"/>
              <a:t>完成答案推理</a:t>
            </a:r>
            <a:endParaRPr lang="en-US" altLang="zh-CN"/>
          </a:p>
          <a:p>
            <a:r>
              <a:rPr lang="zh-CN" altLang="en-US"/>
              <a:t>（</a:t>
            </a:r>
            <a:r>
              <a:rPr lang="en-US" altLang="zh-CN"/>
              <a:t>2</a:t>
            </a:r>
            <a:r>
              <a:rPr lang="zh-CN" altLang="en-US"/>
              <a:t>）右图是我们提出的迭代的阅读</a:t>
            </a:r>
            <a:r>
              <a:rPr lang="en-US" altLang="zh-CN"/>
              <a:t>-</a:t>
            </a:r>
            <a:r>
              <a:rPr lang="zh-CN" altLang="en-US"/>
              <a:t>理解框架，即根据问题先从结构化数据中收集当前需要的相关证据（即阅读），然后根据当前证据推理答案或者下一步需求（即推理），如果是下一步需求，则迭代上述框架，直至推理出答案。</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4497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我们的迭代阅读</a:t>
            </a:r>
            <a:r>
              <a:rPr lang="en-US" altLang="zh-CN"/>
              <a:t>-</a:t>
            </a:r>
            <a:r>
              <a:rPr lang="zh-CN" altLang="en-US"/>
              <a:t>推理框架的具体实现方式为：</a:t>
            </a:r>
            <a:endParaRPr lang="en-US" altLang="zh-CN"/>
          </a:p>
          <a:p>
            <a:r>
              <a:rPr lang="zh-CN" altLang="en-US"/>
              <a:t>（</a:t>
            </a:r>
            <a:r>
              <a:rPr lang="en-US" altLang="zh-CN"/>
              <a:t>1</a:t>
            </a:r>
            <a:r>
              <a:rPr lang="zh-CN" altLang="en-US"/>
              <a:t>）首先，我们为结构化数据设计了外部访问接口，而把结构化数据本身当成黑盒，不需要考虑其内部结构，仅需调用相应的接口即可获取相应的数据。</a:t>
            </a:r>
            <a:endParaRPr lang="en-US" altLang="zh-CN"/>
          </a:p>
          <a:p>
            <a:r>
              <a:rPr lang="zh-CN" altLang="en-US"/>
              <a:t>（</a:t>
            </a:r>
            <a:r>
              <a:rPr lang="en-US" altLang="zh-CN"/>
              <a:t>2</a:t>
            </a:r>
            <a:r>
              <a:rPr lang="zh-CN" altLang="en-US"/>
              <a:t>）其次，我们提出了一个通用处理过程，即调用</a:t>
            </a:r>
            <a:r>
              <a:rPr lang="en-US" altLang="zh-CN"/>
              <a:t>-</a:t>
            </a:r>
            <a:r>
              <a:rPr lang="zh-CN" altLang="en-US"/>
              <a:t>线性化</a:t>
            </a:r>
            <a:r>
              <a:rPr lang="en-US" altLang="zh-CN"/>
              <a:t>-</a:t>
            </a:r>
            <a:r>
              <a:rPr lang="zh-CN" altLang="en-US"/>
              <a:t>生成，以支持大模型使用各类结构化数据：调用为根据大模型当前需求，调用结构化数据接口获取相关知识；线性化为将返回的结构化数据线性化为序列数据，方便构建</a:t>
            </a:r>
            <a:r>
              <a:rPr lang="en-US" altLang="zh-CN"/>
              <a:t>prompt</a:t>
            </a:r>
            <a:r>
              <a:rPr lang="zh-CN" altLang="en-US"/>
              <a:t>输入给</a:t>
            </a:r>
            <a:r>
              <a:rPr lang="en-US" altLang="zh-CN"/>
              <a:t>LLM</a:t>
            </a:r>
            <a:r>
              <a:rPr lang="zh-CN" altLang="en-US"/>
              <a:t>；生成为大模型根据输入的信息，生成答案或者下一步需求。</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6127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下面我们给出一个完整的调用处理过程，这里展示给的一个问题，</a:t>
            </a:r>
            <a:r>
              <a:rPr lang="en-US" altLang="zh-CN"/>
              <a:t>LLM</a:t>
            </a:r>
            <a:r>
              <a:rPr lang="zh-CN" altLang="en-US"/>
              <a:t>如何使用</a:t>
            </a:r>
            <a:r>
              <a:rPr lang="en-US" altLang="zh-CN"/>
              <a:t>KG</a:t>
            </a:r>
            <a:r>
              <a:rPr lang="zh-CN" altLang="en-US"/>
              <a:t>完成问题求解。</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4158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针对三类结构化数据分别进行了实验：</a:t>
            </a:r>
            <a:endParaRPr lang="en-US" altLang="zh-CN"/>
          </a:p>
          <a:p>
            <a:r>
              <a:rPr lang="zh-CN" altLang="en-US"/>
              <a:t>（</a:t>
            </a:r>
            <a:r>
              <a:rPr lang="en-US" altLang="zh-CN"/>
              <a:t>1</a:t>
            </a:r>
            <a:r>
              <a:rPr lang="zh-CN" altLang="en-US"/>
              <a:t>）</a:t>
            </a:r>
            <a:r>
              <a:rPr lang="en-US" altLang="zh-CN"/>
              <a:t>KGQA</a:t>
            </a:r>
            <a:r>
              <a:rPr lang="zh-CN" altLang="en-US"/>
              <a:t>使用</a:t>
            </a:r>
            <a:r>
              <a:rPr lang="en-US" altLang="zh-CN"/>
              <a:t>hits@1</a:t>
            </a:r>
            <a:r>
              <a:rPr lang="zh-CN" altLang="en-US"/>
              <a:t>：判断排序最高的实体是否为答案</a:t>
            </a:r>
            <a:endParaRPr lang="en-US" altLang="zh-CN"/>
          </a:p>
          <a:p>
            <a:r>
              <a:rPr lang="zh-CN" altLang="en-US"/>
              <a:t>（</a:t>
            </a:r>
            <a:r>
              <a:rPr lang="en-US" altLang="zh-CN"/>
              <a:t>2</a:t>
            </a:r>
            <a:r>
              <a:rPr lang="zh-CN" altLang="en-US"/>
              <a:t>）</a:t>
            </a:r>
            <a:r>
              <a:rPr lang="en-US" altLang="zh-CN"/>
              <a:t>TableQA</a:t>
            </a:r>
            <a:r>
              <a:rPr lang="zh-CN" altLang="en-US"/>
              <a:t>使用</a:t>
            </a:r>
            <a:r>
              <a:rPr lang="en-US" altLang="zh-CN"/>
              <a:t>Accuracy</a:t>
            </a:r>
            <a:r>
              <a:rPr lang="zh-CN" altLang="en-US"/>
              <a:t>：判断预测结果是否为答案</a:t>
            </a:r>
            <a:endParaRPr lang="en-US" altLang="zh-CN"/>
          </a:p>
          <a:p>
            <a:r>
              <a:rPr lang="zh-CN" altLang="en-US"/>
              <a:t>（</a:t>
            </a:r>
            <a:r>
              <a:rPr lang="en-US" altLang="zh-CN"/>
              <a:t>3</a:t>
            </a:r>
            <a:r>
              <a:rPr lang="zh-CN" altLang="en-US"/>
              <a:t>）</a:t>
            </a:r>
            <a:r>
              <a:rPr lang="en-US" altLang="zh-CN"/>
              <a:t>DB</a:t>
            </a:r>
            <a:r>
              <a:rPr lang="zh-CN" altLang="en-US"/>
              <a:t>使用</a:t>
            </a:r>
            <a:r>
              <a:rPr lang="en-US" altLang="zh-CN"/>
              <a:t>EX</a:t>
            </a:r>
            <a:r>
              <a:rPr lang="zh-CN" altLang="en-US"/>
              <a:t>：判断预测的</a:t>
            </a:r>
            <a:r>
              <a:rPr lang="en-US" altLang="zh-CN"/>
              <a:t>SQL</a:t>
            </a:r>
            <a:r>
              <a:rPr lang="zh-CN" altLang="en-US"/>
              <a:t>的执行结果是否与标准答案的执行结果一致</a:t>
            </a:r>
            <a:endParaRPr lang="en-US" altLang="zh-CN"/>
          </a:p>
          <a:p>
            <a:endParaRPr lang="en-US" altLang="zh-CN"/>
          </a:p>
          <a:p>
            <a:r>
              <a:rPr lang="zh-CN" altLang="en-US"/>
              <a:t>基线模型分为两类：</a:t>
            </a:r>
            <a:endParaRPr lang="en-US" altLang="zh-CN"/>
          </a:p>
          <a:p>
            <a:r>
              <a:rPr lang="zh-CN" altLang="en-US"/>
              <a:t>（</a:t>
            </a:r>
            <a:r>
              <a:rPr lang="en-US" altLang="zh-CN"/>
              <a:t>1</a:t>
            </a:r>
            <a:r>
              <a:rPr lang="zh-CN" altLang="en-US"/>
              <a:t>）针对特定结构化数据的监督学习模型，这部分不同的结构化数据对应的模型不同；</a:t>
            </a:r>
            <a:endParaRPr lang="en-US" altLang="zh-CN"/>
          </a:p>
          <a:p>
            <a:r>
              <a:rPr lang="zh-CN" altLang="en-US"/>
              <a:t>（</a:t>
            </a:r>
            <a:r>
              <a:rPr lang="en-US" altLang="zh-CN"/>
              <a:t>2</a:t>
            </a:r>
            <a:r>
              <a:rPr lang="zh-CN" altLang="en-US"/>
              <a:t>）通用的大预言模型 </a:t>
            </a:r>
            <a:r>
              <a:rPr lang="en-US" altLang="zh-CN"/>
              <a:t>ChatGPT</a:t>
            </a:r>
            <a:r>
              <a:rPr lang="zh-CN" altLang="en-US"/>
              <a:t>，在零样本条件下进行实验，对于</a:t>
            </a:r>
            <a:r>
              <a:rPr lang="en-US" altLang="zh-CN"/>
              <a:t>KGQA</a:t>
            </a:r>
            <a:r>
              <a:rPr lang="zh-CN" altLang="en-US"/>
              <a:t>，直接用大模型回答问题；对于</a:t>
            </a:r>
            <a:r>
              <a:rPr lang="en-US" altLang="zh-CN"/>
              <a:t>table</a:t>
            </a:r>
            <a:r>
              <a:rPr lang="zh-CN" altLang="en-US"/>
              <a:t>，直接序列化整个表的内容回答问题；对于</a:t>
            </a:r>
            <a:r>
              <a:rPr lang="en-US" altLang="zh-CN"/>
              <a:t>DB</a:t>
            </a:r>
            <a:r>
              <a:rPr lang="zh-CN" altLang="en-US"/>
              <a:t>，序列化所有表的信息回答问题</a:t>
            </a:r>
            <a:endParaRPr lang="en-US" altLang="zh-CN"/>
          </a:p>
          <a:p>
            <a:r>
              <a:rPr lang="zh-CN" altLang="en-US"/>
              <a:t>我们的</a:t>
            </a:r>
            <a:r>
              <a:rPr lang="en-US" altLang="zh-CN"/>
              <a:t>StructGPT</a:t>
            </a:r>
            <a:r>
              <a:rPr lang="zh-CN" altLang="en-US"/>
              <a:t>是 </a:t>
            </a:r>
            <a:r>
              <a:rPr lang="en-US" altLang="zh-CN"/>
              <a:t>ChatGPT</a:t>
            </a:r>
            <a:r>
              <a:rPr lang="zh-CN" altLang="en-US"/>
              <a:t>加我们提出的调用</a:t>
            </a:r>
            <a:r>
              <a:rPr lang="en-US" altLang="zh-CN"/>
              <a:t>-</a:t>
            </a:r>
            <a:r>
              <a:rPr lang="zh-CN" altLang="en-US"/>
              <a:t>线性化</a:t>
            </a:r>
            <a:r>
              <a:rPr lang="en-US" altLang="zh-CN"/>
              <a:t>-</a:t>
            </a:r>
            <a:r>
              <a:rPr lang="zh-CN" altLang="en-US"/>
              <a:t>生成的框架访问结构化数据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942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a:t>
            </a:r>
            <a:r>
              <a:rPr lang="en-US" altLang="zh-CN"/>
              <a:t>KGQA</a:t>
            </a:r>
            <a:r>
              <a:rPr lang="zh-CN" altLang="en-US"/>
              <a:t>领域，使用我们提出的调用</a:t>
            </a:r>
            <a:r>
              <a:rPr lang="en-US" altLang="zh-CN"/>
              <a:t>-</a:t>
            </a:r>
            <a:r>
              <a:rPr lang="zh-CN" altLang="en-US"/>
              <a:t>线性化</a:t>
            </a:r>
            <a:r>
              <a:rPr lang="en-US" altLang="zh-CN"/>
              <a:t>-</a:t>
            </a:r>
            <a:r>
              <a:rPr lang="zh-CN" altLang="en-US"/>
              <a:t>生成的统一框架访问知识图谱可以显著增强</a:t>
            </a:r>
            <a:r>
              <a:rPr lang="en-US" altLang="zh-CN"/>
              <a:t>ChatGPT</a:t>
            </a:r>
            <a:r>
              <a:rPr lang="zh-CN" altLang="en-US"/>
              <a:t>求解事实性问题的性能，尤其是面向电影领域的</a:t>
            </a:r>
            <a:r>
              <a:rPr lang="en-US" altLang="zh-CN"/>
              <a:t>MetaQA</a:t>
            </a:r>
            <a:r>
              <a:rPr lang="zh-CN" altLang="en-US"/>
              <a:t>数据集。</a:t>
            </a:r>
            <a:endParaRPr lang="en-US" altLang="zh-CN"/>
          </a:p>
          <a:p>
            <a:r>
              <a:rPr lang="zh-CN" altLang="en-US"/>
              <a:t>在</a:t>
            </a:r>
            <a:r>
              <a:rPr lang="en-US" altLang="zh-CN"/>
              <a:t>TableQA</a:t>
            </a:r>
            <a:r>
              <a:rPr lang="zh-CN" altLang="en-US"/>
              <a:t>领域和</a:t>
            </a:r>
            <a:r>
              <a:rPr lang="en-US" altLang="zh-CN"/>
              <a:t>Text-to-SQL</a:t>
            </a:r>
            <a:r>
              <a:rPr lang="zh-CN" altLang="en-US"/>
              <a:t>领域，使用我们提出的调用</a:t>
            </a:r>
            <a:r>
              <a:rPr lang="en-US" altLang="zh-CN"/>
              <a:t>-</a:t>
            </a:r>
            <a:r>
              <a:rPr lang="zh-CN" altLang="en-US"/>
              <a:t>线性化</a:t>
            </a:r>
            <a:r>
              <a:rPr lang="en-US" altLang="zh-CN"/>
              <a:t>-</a:t>
            </a:r>
            <a:r>
              <a:rPr lang="zh-CN" altLang="en-US"/>
              <a:t>生成的统一框架访问结构化数据可以获得比直接序列化输入更好的性能。</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4048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4C148-C326-EBE4-0524-018A96F68D4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3F727D4-5312-AA46-717E-A27C43E9F3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F67E502-2B33-CDBB-0331-B04B7D76C7B5}"/>
              </a:ext>
            </a:extLst>
          </p:cNvPr>
          <p:cNvSpPr>
            <a:spLocks noGrp="1"/>
          </p:cNvSpPr>
          <p:nvPr>
            <p:ph type="dt" sz="half" idx="10"/>
          </p:nvPr>
        </p:nvSpPr>
        <p:spPr/>
        <p:txBody>
          <a:bodyPr/>
          <a:lstStyle/>
          <a:p>
            <a:fld id="{F3DB5771-CDCD-45DA-A58A-A12CF59AD77C}"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370E2C09-410C-E774-BFE3-1A5F460842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D144E-572D-7181-8460-7383045C45A9}"/>
              </a:ext>
            </a:extLst>
          </p:cNvPr>
          <p:cNvSpPr>
            <a:spLocks noGrp="1"/>
          </p:cNvSpPr>
          <p:nvPr>
            <p:ph type="sldNum" sz="quarter" idx="12"/>
          </p:nvPr>
        </p:nvSpPr>
        <p:spPr/>
        <p:txBody>
          <a:body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627280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C8FF5-BAA1-7BA4-3342-62F53BD0B14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767443A-4B4D-20FD-9224-0E175CC88CA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2B6E01-D365-805E-237D-1727D7DABE69}"/>
              </a:ext>
            </a:extLst>
          </p:cNvPr>
          <p:cNvSpPr>
            <a:spLocks noGrp="1"/>
          </p:cNvSpPr>
          <p:nvPr>
            <p:ph type="dt" sz="half" idx="10"/>
          </p:nvPr>
        </p:nvSpPr>
        <p:spPr/>
        <p:txBody>
          <a:bodyPr/>
          <a:lstStyle/>
          <a:p>
            <a:fld id="{F3DB5771-CDCD-45DA-A58A-A12CF59AD77C}"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24DCAC03-54AD-1D78-8E18-ECCC69D69A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F17E28-64E5-6855-9A07-D4CCDE6E1185}"/>
              </a:ext>
            </a:extLst>
          </p:cNvPr>
          <p:cNvSpPr>
            <a:spLocks noGrp="1"/>
          </p:cNvSpPr>
          <p:nvPr>
            <p:ph type="sldNum" sz="quarter" idx="12"/>
          </p:nvPr>
        </p:nvSpPr>
        <p:spPr/>
        <p:txBody>
          <a:body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709276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40C2734-CA17-A863-0CC2-0A50090E9B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8D2A725-99AC-B1F1-8C0C-A75D862F401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2BBD57-5738-79D8-91C4-245AE2A7ADA5}"/>
              </a:ext>
            </a:extLst>
          </p:cNvPr>
          <p:cNvSpPr>
            <a:spLocks noGrp="1"/>
          </p:cNvSpPr>
          <p:nvPr>
            <p:ph type="dt" sz="half" idx="10"/>
          </p:nvPr>
        </p:nvSpPr>
        <p:spPr/>
        <p:txBody>
          <a:bodyPr/>
          <a:lstStyle/>
          <a:p>
            <a:fld id="{F3DB5771-CDCD-45DA-A58A-A12CF59AD77C}"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F08003A1-0EC7-0083-07F4-2845E6E51C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A9BE34-160C-93B3-86BE-35CF9170A260}"/>
              </a:ext>
            </a:extLst>
          </p:cNvPr>
          <p:cNvSpPr>
            <a:spLocks noGrp="1"/>
          </p:cNvSpPr>
          <p:nvPr>
            <p:ph type="sldNum" sz="quarter" idx="12"/>
          </p:nvPr>
        </p:nvSpPr>
        <p:spPr/>
        <p:txBody>
          <a:body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3305972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2" y="2130428"/>
            <a:ext cx="10363201" cy="1470025"/>
          </a:xfrm>
        </p:spPr>
        <p:txBody>
          <a:bodyPr/>
          <a:lstStyle/>
          <a:p>
            <a:r>
              <a:rPr lang="zh-CN" altLang="en-US"/>
              <a:t>单击此处编辑母版标题样式</a:t>
            </a:r>
          </a:p>
        </p:txBody>
      </p:sp>
      <p:sp>
        <p:nvSpPr>
          <p:cNvPr id="3" name="副标题 2"/>
          <p:cNvSpPr>
            <a:spLocks noGrp="1"/>
          </p:cNvSpPr>
          <p:nvPr>
            <p:ph type="subTitle" idx="1"/>
          </p:nvPr>
        </p:nvSpPr>
        <p:spPr>
          <a:xfrm>
            <a:off x="1828802" y="3886203"/>
            <a:ext cx="8534400" cy="1752600"/>
          </a:xfrm>
        </p:spPr>
        <p:txBody>
          <a:bodyPr/>
          <a:lstStyle>
            <a:lvl1pPr marL="0" indent="0" algn="ctr">
              <a:buNone/>
              <a:defRPr>
                <a:solidFill>
                  <a:schemeClr val="tx1">
                    <a:tint val="75000"/>
                  </a:schemeClr>
                </a:solidFill>
              </a:defRPr>
            </a:lvl1pPr>
            <a:lvl2pPr marL="609611" indent="0" algn="ctr">
              <a:buNone/>
              <a:defRPr>
                <a:solidFill>
                  <a:schemeClr val="tx1">
                    <a:tint val="75000"/>
                  </a:schemeClr>
                </a:solidFill>
              </a:defRPr>
            </a:lvl2pPr>
            <a:lvl3pPr marL="1219223" indent="0" algn="ctr">
              <a:buNone/>
              <a:defRPr>
                <a:solidFill>
                  <a:schemeClr val="tx1">
                    <a:tint val="75000"/>
                  </a:schemeClr>
                </a:solidFill>
              </a:defRPr>
            </a:lvl3pPr>
            <a:lvl4pPr marL="1828834" indent="0" algn="ctr">
              <a:buNone/>
              <a:defRPr>
                <a:solidFill>
                  <a:schemeClr val="tx1">
                    <a:tint val="75000"/>
                  </a:schemeClr>
                </a:solidFill>
              </a:defRPr>
            </a:lvl4pPr>
            <a:lvl5pPr marL="2438445" indent="0" algn="ctr">
              <a:buNone/>
              <a:defRPr>
                <a:solidFill>
                  <a:schemeClr val="tx1">
                    <a:tint val="75000"/>
                  </a:schemeClr>
                </a:solidFill>
              </a:defRPr>
            </a:lvl5pPr>
            <a:lvl6pPr marL="3048055" indent="0" algn="ctr">
              <a:buNone/>
              <a:defRPr>
                <a:solidFill>
                  <a:schemeClr val="tx1">
                    <a:tint val="75000"/>
                  </a:schemeClr>
                </a:solidFill>
              </a:defRPr>
            </a:lvl6pPr>
            <a:lvl7pPr marL="3657667" indent="0" algn="ctr">
              <a:buNone/>
              <a:defRPr>
                <a:solidFill>
                  <a:schemeClr val="tx1">
                    <a:tint val="75000"/>
                  </a:schemeClr>
                </a:solidFill>
              </a:defRPr>
            </a:lvl7pPr>
            <a:lvl8pPr marL="4267278" indent="0" algn="ctr">
              <a:buNone/>
              <a:defRPr>
                <a:solidFill>
                  <a:schemeClr val="tx1">
                    <a:tint val="75000"/>
                  </a:schemeClr>
                </a:solidFill>
              </a:defRPr>
            </a:lvl8pPr>
            <a:lvl9pPr marL="4876889" indent="0" algn="ctr">
              <a:buNone/>
              <a:defRPr>
                <a:solidFill>
                  <a:schemeClr val="tx1">
                    <a:tint val="75000"/>
                  </a:schemeClr>
                </a:solidFill>
              </a:defRPr>
            </a:lvl9pPr>
          </a:lstStyle>
          <a:p>
            <a:r>
              <a:rPr lang="zh-CN" altLang="en-US"/>
              <a:t>单击此处编辑母版副标题样式</a:t>
            </a:r>
          </a:p>
        </p:txBody>
      </p:sp>
      <p:sp>
        <p:nvSpPr>
          <p:cNvPr id="5" name="页脚占位符 4"/>
          <p:cNvSpPr>
            <a:spLocks noGrp="1"/>
          </p:cNvSpPr>
          <p:nvPr>
            <p:ph type="ftr" sz="quarter" idx="11"/>
          </p:nvPr>
        </p:nvSpPr>
        <p:spPr>
          <a:xfrm>
            <a:off x="4165600" y="6356356"/>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ACBE8222-9D24-4439-B089-51A36CE2D633}" type="slidenum">
              <a:rPr lang="zh-CN" altLang="en-US" smtClean="0"/>
              <a:pPr/>
              <a:t>‹#›</a:t>
            </a:fld>
            <a:endParaRPr lang="zh-CN" altLang="en-US"/>
          </a:p>
        </p:txBody>
      </p:sp>
    </p:spTree>
    <p:extLst>
      <p:ext uri="{BB962C8B-B14F-4D97-AF65-F5344CB8AC3E}">
        <p14:creationId xmlns:p14="http://schemas.microsoft.com/office/powerpoint/2010/main" val="2956693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2515" y="43550"/>
            <a:ext cx="10671031" cy="870420"/>
          </a:xfrm>
        </p:spPr>
        <p:txBody>
          <a:bodyPr>
            <a:normAutofit/>
          </a:bodyPr>
          <a:lstStyle>
            <a:lvl1pPr algn="l">
              <a:defRPr sz="3208" b="1">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609602" y="1263246"/>
            <a:ext cx="10972800" cy="4862923"/>
          </a:xfrm>
        </p:spPr>
        <p:txBody>
          <a:bodyPr>
            <a:normAutofit/>
          </a:bodyPr>
          <a:lstStyle>
            <a:lvl1pPr>
              <a:defRPr sz="2807"/>
            </a:lvl1pPr>
            <a:lvl2pPr>
              <a:defRPr sz="2406"/>
            </a:lvl2pPr>
            <a:lvl3pPr>
              <a:defRPr sz="1805"/>
            </a:lvl3pPr>
            <a:lvl4pPr>
              <a:defRPr sz="1604"/>
            </a:lvl4pPr>
            <a:lvl5pPr>
              <a:defRPr sz="1604"/>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9206665" y="6449804"/>
            <a:ext cx="2844800" cy="365125"/>
          </a:xfrm>
        </p:spPr>
        <p:txBody>
          <a:bodyPr/>
          <a:lstStyle/>
          <a:p>
            <a:fld id="{ACBE8222-9D24-4439-B089-51A36CE2D633}" type="slidenum">
              <a:rPr lang="zh-CN" altLang="en-US" smtClean="0"/>
              <a:pPr/>
              <a:t>‹#›</a:t>
            </a:fld>
            <a:endParaRPr lang="zh-CN" altLang="en-US"/>
          </a:p>
        </p:txBody>
      </p:sp>
      <p:sp>
        <p:nvSpPr>
          <p:cNvPr id="9" name="矩形 8"/>
          <p:cNvSpPr/>
          <p:nvPr userDrawn="1"/>
        </p:nvSpPr>
        <p:spPr>
          <a:xfrm>
            <a:off x="-10291" y="902287"/>
            <a:ext cx="12202291" cy="62182"/>
          </a:xfrm>
          <a:prstGeom prst="rect">
            <a:avLst/>
          </a:prstGeom>
          <a:solidFill>
            <a:srgbClr val="E60012"/>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descr="part素材.png">
            <a:extLst>
              <a:ext uri="{FF2B5EF4-FFF2-40B4-BE49-F238E27FC236}">
                <a16:creationId xmlns:a16="http://schemas.microsoft.com/office/drawing/2014/main" id="{182D99FC-06F6-4D7A-A480-8BD6CF26AC11}"/>
              </a:ext>
            </a:extLst>
          </p:cNvPr>
          <p:cNvPicPr>
            <a:picLocks noChangeAspect="1"/>
          </p:cNvPicPr>
          <p:nvPr userDrawn="1"/>
        </p:nvPicPr>
        <p:blipFill>
          <a:blip r:embed="rId2" cstate="screen"/>
          <a:stretch>
            <a:fillRect/>
          </a:stretch>
        </p:blipFill>
        <p:spPr>
          <a:xfrm>
            <a:off x="38881" y="11773"/>
            <a:ext cx="248123" cy="870420"/>
          </a:xfrm>
          <a:prstGeom prst="rect">
            <a:avLst/>
          </a:prstGeom>
        </p:spPr>
      </p:pic>
    </p:spTree>
    <p:extLst>
      <p:ext uri="{BB962C8B-B14F-4D97-AF65-F5344CB8AC3E}">
        <p14:creationId xmlns:p14="http://schemas.microsoft.com/office/powerpoint/2010/main" val="3465087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6"/>
            <a:ext cx="10363201" cy="1362075"/>
          </a:xfrm>
        </p:spPr>
        <p:txBody>
          <a:bodyPr anchor="t">
            <a:normAutofit/>
          </a:bodyPr>
          <a:lstStyle>
            <a:lvl1pPr algn="l">
              <a:defRPr sz="4812" b="1" cap="all">
                <a:latin typeface="楷体" panose="02010609060101010101" pitchFamily="49" charset="-122"/>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p:nvPr>
        </p:nvSpPr>
        <p:spPr>
          <a:xfrm>
            <a:off x="963085" y="2906716"/>
            <a:ext cx="10363201" cy="1500187"/>
          </a:xfrm>
        </p:spPr>
        <p:txBody>
          <a:bodyPr anchor="b"/>
          <a:lstStyle>
            <a:lvl1pPr marL="0" indent="0">
              <a:buNone/>
              <a:defRPr sz="2667">
                <a:solidFill>
                  <a:schemeClr val="tx1">
                    <a:tint val="75000"/>
                  </a:schemeClr>
                </a:solidFill>
              </a:defRPr>
            </a:lvl1pPr>
            <a:lvl2pPr marL="609611" indent="0">
              <a:buNone/>
              <a:defRPr sz="2400">
                <a:solidFill>
                  <a:schemeClr val="tx1">
                    <a:tint val="75000"/>
                  </a:schemeClr>
                </a:solidFill>
              </a:defRPr>
            </a:lvl2pPr>
            <a:lvl3pPr marL="1219223" indent="0">
              <a:buNone/>
              <a:defRPr sz="2134">
                <a:solidFill>
                  <a:schemeClr val="tx1">
                    <a:tint val="75000"/>
                  </a:schemeClr>
                </a:solidFill>
              </a:defRPr>
            </a:lvl3pPr>
            <a:lvl4pPr marL="1828834" indent="0">
              <a:buNone/>
              <a:defRPr sz="1867">
                <a:solidFill>
                  <a:schemeClr val="tx1">
                    <a:tint val="75000"/>
                  </a:schemeClr>
                </a:solidFill>
              </a:defRPr>
            </a:lvl4pPr>
            <a:lvl5pPr marL="2438445" indent="0">
              <a:buNone/>
              <a:defRPr sz="1867">
                <a:solidFill>
                  <a:schemeClr val="tx1">
                    <a:tint val="75000"/>
                  </a:schemeClr>
                </a:solidFill>
              </a:defRPr>
            </a:lvl5pPr>
            <a:lvl6pPr marL="3048055" indent="0">
              <a:buNone/>
              <a:defRPr sz="1867">
                <a:solidFill>
                  <a:schemeClr val="tx1">
                    <a:tint val="75000"/>
                  </a:schemeClr>
                </a:solidFill>
              </a:defRPr>
            </a:lvl6pPr>
            <a:lvl7pPr marL="3657667" indent="0">
              <a:buNone/>
              <a:defRPr sz="1867">
                <a:solidFill>
                  <a:schemeClr val="tx1">
                    <a:tint val="75000"/>
                  </a:schemeClr>
                </a:solidFill>
              </a:defRPr>
            </a:lvl7pPr>
            <a:lvl8pPr marL="4267278" indent="0">
              <a:buNone/>
              <a:defRPr sz="1867">
                <a:solidFill>
                  <a:schemeClr val="tx1">
                    <a:tint val="75000"/>
                  </a:schemeClr>
                </a:solidFill>
              </a:defRPr>
            </a:lvl8pPr>
            <a:lvl9pPr marL="4876889" indent="0">
              <a:buNone/>
              <a:defRPr sz="1867">
                <a:solidFill>
                  <a:schemeClr val="tx1">
                    <a:tint val="75000"/>
                  </a:schemeClr>
                </a:solidFill>
              </a:defRPr>
            </a:lvl9pPr>
          </a:lstStyle>
          <a:p>
            <a:pPr lvl="0"/>
            <a:r>
              <a:rPr lang="zh-CN" altLang="en-US"/>
              <a:t>单击此处编辑母版文本样式</a:t>
            </a:r>
          </a:p>
        </p:txBody>
      </p:sp>
      <p:sp>
        <p:nvSpPr>
          <p:cNvPr id="5" name="页脚占位符 4"/>
          <p:cNvSpPr>
            <a:spLocks noGrp="1"/>
          </p:cNvSpPr>
          <p:nvPr>
            <p:ph type="ftr" sz="quarter" idx="11"/>
          </p:nvPr>
        </p:nvSpPr>
        <p:spPr>
          <a:xfrm>
            <a:off x="4165600" y="6356356"/>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ACBE8222-9D24-4439-B089-51A36CE2D633}" type="slidenum">
              <a:rPr lang="zh-CN" altLang="en-US" smtClean="0"/>
              <a:pPr/>
              <a:t>‹#›</a:t>
            </a:fld>
            <a:endParaRPr lang="zh-CN" altLang="en-US"/>
          </a:p>
        </p:txBody>
      </p:sp>
      <p:sp>
        <p:nvSpPr>
          <p:cNvPr id="7" name="矩形 6">
            <a:extLst>
              <a:ext uri="{FF2B5EF4-FFF2-40B4-BE49-F238E27FC236}">
                <a16:creationId xmlns:a16="http://schemas.microsoft.com/office/drawing/2014/main" id="{B47992E5-6E98-40A7-ACB8-0B876E359DE1}"/>
              </a:ext>
            </a:extLst>
          </p:cNvPr>
          <p:cNvSpPr/>
          <p:nvPr userDrawn="1"/>
        </p:nvSpPr>
        <p:spPr>
          <a:xfrm>
            <a:off x="-40661" y="5233796"/>
            <a:ext cx="12202291" cy="62182"/>
          </a:xfrm>
          <a:prstGeom prst="rect">
            <a:avLst/>
          </a:prstGeom>
          <a:solidFill>
            <a:srgbClr val="E60012"/>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738215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4165600" y="6356356"/>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ACBE8222-9D24-4439-B089-51A36CE2D633}" type="slidenum">
              <a:rPr lang="zh-CN" altLang="en-US" smtClean="0"/>
              <a:pPr/>
              <a:t>‹#›</a:t>
            </a:fld>
            <a:endParaRPr lang="zh-CN" altLang="en-US"/>
          </a:p>
        </p:txBody>
      </p:sp>
    </p:spTree>
    <p:extLst>
      <p:ext uri="{BB962C8B-B14F-4D97-AF65-F5344CB8AC3E}">
        <p14:creationId xmlns:p14="http://schemas.microsoft.com/office/powerpoint/2010/main" val="892391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1646623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567761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3906969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417077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C5965-7A02-23D4-1BBE-AE33CE2586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8034B5-A890-5C66-C1F1-73A0A6CD42F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25B66D-D47E-EF99-C508-DC3497437B2D}"/>
              </a:ext>
            </a:extLst>
          </p:cNvPr>
          <p:cNvSpPr>
            <a:spLocks noGrp="1"/>
          </p:cNvSpPr>
          <p:nvPr>
            <p:ph type="dt" sz="half" idx="10"/>
          </p:nvPr>
        </p:nvSpPr>
        <p:spPr/>
        <p:txBody>
          <a:bodyPr/>
          <a:lstStyle/>
          <a:p>
            <a:fld id="{F3DB5771-CDCD-45DA-A58A-A12CF59AD77C}"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B25A2416-E2B9-1960-6B8A-A5ABB7424E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FB3CFB-60E8-52CB-00E9-2742D4BD6574}"/>
              </a:ext>
            </a:extLst>
          </p:cNvPr>
          <p:cNvSpPr>
            <a:spLocks noGrp="1"/>
          </p:cNvSpPr>
          <p:nvPr>
            <p:ph type="sldNum" sz="quarter" idx="12"/>
          </p:nvPr>
        </p:nvSpPr>
        <p:spPr/>
        <p:txBody>
          <a:body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20459039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1454224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3446936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3276524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42190865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1305270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3987117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2905749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4286694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2016715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289326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C7396-1DA8-2A7A-2DE8-27827A2B2BE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E53A304-2E18-42FF-119E-31EE76D7A8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6FF1E58-6CC7-85F0-ED10-803F97585172}"/>
              </a:ext>
            </a:extLst>
          </p:cNvPr>
          <p:cNvSpPr>
            <a:spLocks noGrp="1"/>
          </p:cNvSpPr>
          <p:nvPr>
            <p:ph type="dt" sz="half" idx="10"/>
          </p:nvPr>
        </p:nvSpPr>
        <p:spPr/>
        <p:txBody>
          <a:bodyPr/>
          <a:lstStyle/>
          <a:p>
            <a:fld id="{F3DB5771-CDCD-45DA-A58A-A12CF59AD77C}"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4D80C136-A8FE-55C2-B503-5AC5F1FAE6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0D0724-FEA5-1903-E86A-4F01C12B7285}"/>
              </a:ext>
            </a:extLst>
          </p:cNvPr>
          <p:cNvSpPr>
            <a:spLocks noGrp="1"/>
          </p:cNvSpPr>
          <p:nvPr>
            <p:ph type="sldNum" sz="quarter" idx="12"/>
          </p:nvPr>
        </p:nvSpPr>
        <p:spPr/>
        <p:txBody>
          <a:body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5223596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128948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1316922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954797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30639236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4485759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14077202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1793370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25961094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136774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F1FD77-60A6-D39B-548E-A218907780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7B50DF9-4D1C-4807-3F85-8B72D77C207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F1AA92-7FD4-D146-4388-C3C7EEFAD8F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D249CAB-2966-7FCE-22B7-B8F9E689B14E}"/>
              </a:ext>
            </a:extLst>
          </p:cNvPr>
          <p:cNvSpPr>
            <a:spLocks noGrp="1"/>
          </p:cNvSpPr>
          <p:nvPr>
            <p:ph type="dt" sz="half" idx="10"/>
          </p:nvPr>
        </p:nvSpPr>
        <p:spPr/>
        <p:txBody>
          <a:bodyPr/>
          <a:lstStyle/>
          <a:p>
            <a:fld id="{F3DB5771-CDCD-45DA-A58A-A12CF59AD77C}" type="datetimeFigureOut">
              <a:rPr lang="zh-CN" altLang="en-US" smtClean="0"/>
              <a:t>2024/10/10</a:t>
            </a:fld>
            <a:endParaRPr lang="zh-CN" altLang="en-US"/>
          </a:p>
        </p:txBody>
      </p:sp>
      <p:sp>
        <p:nvSpPr>
          <p:cNvPr id="6" name="页脚占位符 5">
            <a:extLst>
              <a:ext uri="{FF2B5EF4-FFF2-40B4-BE49-F238E27FC236}">
                <a16:creationId xmlns:a16="http://schemas.microsoft.com/office/drawing/2014/main" id="{904AD022-B3B5-7BBE-52B8-CD388D9549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913E9B-EDEA-AC92-4277-9314ED502F86}"/>
              </a:ext>
            </a:extLst>
          </p:cNvPr>
          <p:cNvSpPr>
            <a:spLocks noGrp="1"/>
          </p:cNvSpPr>
          <p:nvPr>
            <p:ph type="sldNum" sz="quarter" idx="12"/>
          </p:nvPr>
        </p:nvSpPr>
        <p:spPr/>
        <p:txBody>
          <a:body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3621675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76DECC-E715-42BF-5567-1CB79C2DE89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CFAAE6-EF0E-EC29-2BA7-D8407324EA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1335F7-6B35-BBD0-17AB-9489556CC2A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7DB76B8-8B23-D3FC-132D-573BBA6F02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FB3A259-3BF3-FB5F-DDED-BC1F11BAA95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8440795-3985-C6EB-2BF5-555F9DB6D290}"/>
              </a:ext>
            </a:extLst>
          </p:cNvPr>
          <p:cNvSpPr>
            <a:spLocks noGrp="1"/>
          </p:cNvSpPr>
          <p:nvPr>
            <p:ph type="dt" sz="half" idx="10"/>
          </p:nvPr>
        </p:nvSpPr>
        <p:spPr/>
        <p:txBody>
          <a:bodyPr/>
          <a:lstStyle/>
          <a:p>
            <a:fld id="{F3DB5771-CDCD-45DA-A58A-A12CF59AD77C}" type="datetimeFigureOut">
              <a:rPr lang="zh-CN" altLang="en-US" smtClean="0"/>
              <a:t>2024/10/10</a:t>
            </a:fld>
            <a:endParaRPr lang="zh-CN" altLang="en-US"/>
          </a:p>
        </p:txBody>
      </p:sp>
      <p:sp>
        <p:nvSpPr>
          <p:cNvPr id="8" name="页脚占位符 7">
            <a:extLst>
              <a:ext uri="{FF2B5EF4-FFF2-40B4-BE49-F238E27FC236}">
                <a16:creationId xmlns:a16="http://schemas.microsoft.com/office/drawing/2014/main" id="{74CCD6D9-C528-C41A-3255-72EDC3E4C9D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6284F7A-DF99-03B2-3B77-0638D8101F9F}"/>
              </a:ext>
            </a:extLst>
          </p:cNvPr>
          <p:cNvSpPr>
            <a:spLocks noGrp="1"/>
          </p:cNvSpPr>
          <p:nvPr>
            <p:ph type="sldNum" sz="quarter" idx="12"/>
          </p:nvPr>
        </p:nvSpPr>
        <p:spPr/>
        <p:txBody>
          <a:body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303615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1D9AD-2784-D7FD-1E5E-06C17B1291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BC127E-9DB4-24BF-B6BF-08E3F47DBDB5}"/>
              </a:ext>
            </a:extLst>
          </p:cNvPr>
          <p:cNvSpPr>
            <a:spLocks noGrp="1"/>
          </p:cNvSpPr>
          <p:nvPr>
            <p:ph type="dt" sz="half" idx="10"/>
          </p:nvPr>
        </p:nvSpPr>
        <p:spPr/>
        <p:txBody>
          <a:bodyPr/>
          <a:lstStyle/>
          <a:p>
            <a:fld id="{F3DB5771-CDCD-45DA-A58A-A12CF59AD77C}" type="datetimeFigureOut">
              <a:rPr lang="zh-CN" altLang="en-US" smtClean="0"/>
              <a:t>2024/10/10</a:t>
            </a:fld>
            <a:endParaRPr lang="zh-CN" altLang="en-US"/>
          </a:p>
        </p:txBody>
      </p:sp>
      <p:sp>
        <p:nvSpPr>
          <p:cNvPr id="4" name="页脚占位符 3">
            <a:extLst>
              <a:ext uri="{FF2B5EF4-FFF2-40B4-BE49-F238E27FC236}">
                <a16:creationId xmlns:a16="http://schemas.microsoft.com/office/drawing/2014/main" id="{D739E18B-11A3-48BD-C759-288D22C48CB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130BCE6-AA53-61F6-1351-78DA19D0B406}"/>
              </a:ext>
            </a:extLst>
          </p:cNvPr>
          <p:cNvSpPr>
            <a:spLocks noGrp="1"/>
          </p:cNvSpPr>
          <p:nvPr>
            <p:ph type="sldNum" sz="quarter" idx="12"/>
          </p:nvPr>
        </p:nvSpPr>
        <p:spPr/>
        <p:txBody>
          <a:body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888608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D3D596-F527-C1D9-A936-725429D5F880}"/>
              </a:ext>
            </a:extLst>
          </p:cNvPr>
          <p:cNvSpPr>
            <a:spLocks noGrp="1"/>
          </p:cNvSpPr>
          <p:nvPr>
            <p:ph type="dt" sz="half" idx="10"/>
          </p:nvPr>
        </p:nvSpPr>
        <p:spPr/>
        <p:txBody>
          <a:bodyPr/>
          <a:lstStyle/>
          <a:p>
            <a:fld id="{F3DB5771-CDCD-45DA-A58A-A12CF59AD77C}" type="datetimeFigureOut">
              <a:rPr lang="zh-CN" altLang="en-US" smtClean="0"/>
              <a:t>2024/10/10</a:t>
            </a:fld>
            <a:endParaRPr lang="zh-CN" altLang="en-US"/>
          </a:p>
        </p:txBody>
      </p:sp>
      <p:sp>
        <p:nvSpPr>
          <p:cNvPr id="3" name="页脚占位符 2">
            <a:extLst>
              <a:ext uri="{FF2B5EF4-FFF2-40B4-BE49-F238E27FC236}">
                <a16:creationId xmlns:a16="http://schemas.microsoft.com/office/drawing/2014/main" id="{CB1F18FD-9134-5E95-50B6-726EA11FE35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B259E12-086A-AF2F-E01F-B2C8DC926E17}"/>
              </a:ext>
            </a:extLst>
          </p:cNvPr>
          <p:cNvSpPr>
            <a:spLocks noGrp="1"/>
          </p:cNvSpPr>
          <p:nvPr>
            <p:ph type="sldNum" sz="quarter" idx="12"/>
          </p:nvPr>
        </p:nvSpPr>
        <p:spPr/>
        <p:txBody>
          <a:body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2058481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E8E13-6EF8-B440-3486-818A865B48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588AE4-FE20-1787-552D-73E4D8DE3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102BDCE-3A95-DB0F-EFFD-7B0A89383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B3512FE-9801-1CEF-7838-C6E441D24D39}"/>
              </a:ext>
            </a:extLst>
          </p:cNvPr>
          <p:cNvSpPr>
            <a:spLocks noGrp="1"/>
          </p:cNvSpPr>
          <p:nvPr>
            <p:ph type="dt" sz="half" idx="10"/>
          </p:nvPr>
        </p:nvSpPr>
        <p:spPr/>
        <p:txBody>
          <a:bodyPr/>
          <a:lstStyle/>
          <a:p>
            <a:fld id="{F3DB5771-CDCD-45DA-A58A-A12CF59AD77C}" type="datetimeFigureOut">
              <a:rPr lang="zh-CN" altLang="en-US" smtClean="0"/>
              <a:t>2024/10/10</a:t>
            </a:fld>
            <a:endParaRPr lang="zh-CN" altLang="en-US"/>
          </a:p>
        </p:txBody>
      </p:sp>
      <p:sp>
        <p:nvSpPr>
          <p:cNvPr id="6" name="页脚占位符 5">
            <a:extLst>
              <a:ext uri="{FF2B5EF4-FFF2-40B4-BE49-F238E27FC236}">
                <a16:creationId xmlns:a16="http://schemas.microsoft.com/office/drawing/2014/main" id="{2C55B8BC-DA8F-93B9-380E-9ADA9A033C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D6076AA-34D4-DC40-8CBB-5CD12BC03137}"/>
              </a:ext>
            </a:extLst>
          </p:cNvPr>
          <p:cNvSpPr>
            <a:spLocks noGrp="1"/>
          </p:cNvSpPr>
          <p:nvPr>
            <p:ph type="sldNum" sz="quarter" idx="12"/>
          </p:nvPr>
        </p:nvSpPr>
        <p:spPr/>
        <p:txBody>
          <a:body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349666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D1B83-B05D-7761-CD01-11C263C620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B2435B-B950-B0B3-D60D-0895481099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56FB265-433A-2E77-E4FC-BCAE31B135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73CED88-C9E5-192A-2BE2-88E393972BB2}"/>
              </a:ext>
            </a:extLst>
          </p:cNvPr>
          <p:cNvSpPr>
            <a:spLocks noGrp="1"/>
          </p:cNvSpPr>
          <p:nvPr>
            <p:ph type="dt" sz="half" idx="10"/>
          </p:nvPr>
        </p:nvSpPr>
        <p:spPr/>
        <p:txBody>
          <a:bodyPr/>
          <a:lstStyle/>
          <a:p>
            <a:fld id="{F3DB5771-CDCD-45DA-A58A-A12CF59AD77C}" type="datetimeFigureOut">
              <a:rPr lang="zh-CN" altLang="en-US" smtClean="0"/>
              <a:t>2024/10/10</a:t>
            </a:fld>
            <a:endParaRPr lang="zh-CN" altLang="en-US"/>
          </a:p>
        </p:txBody>
      </p:sp>
      <p:sp>
        <p:nvSpPr>
          <p:cNvPr id="6" name="页脚占位符 5">
            <a:extLst>
              <a:ext uri="{FF2B5EF4-FFF2-40B4-BE49-F238E27FC236}">
                <a16:creationId xmlns:a16="http://schemas.microsoft.com/office/drawing/2014/main" id="{9DE15A0D-1D28-852B-76C6-55D11A0BB1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A7FACD-49A2-8EBC-5C2B-D91C721A64B3}"/>
              </a:ext>
            </a:extLst>
          </p:cNvPr>
          <p:cNvSpPr>
            <a:spLocks noGrp="1"/>
          </p:cNvSpPr>
          <p:nvPr>
            <p:ph type="sldNum" sz="quarter" idx="12"/>
          </p:nvPr>
        </p:nvSpPr>
        <p:spPr/>
        <p:txBody>
          <a:body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1867855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3.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4B8FECA-928E-1741-23BE-B2DCF2063B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8F27EE1-D280-5916-2924-EB3B000CC7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047DD2-4D81-A38E-B36B-F04069EDE7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DB5771-CDCD-45DA-A58A-A12CF59AD77C}" type="datetimeFigureOut">
              <a:rPr lang="zh-CN" altLang="en-US" smtClean="0"/>
              <a:t>2024/10/10</a:t>
            </a:fld>
            <a:endParaRPr lang="zh-CN" altLang="en-US"/>
          </a:p>
        </p:txBody>
      </p:sp>
      <p:sp>
        <p:nvSpPr>
          <p:cNvPr id="5" name="页脚占位符 4">
            <a:extLst>
              <a:ext uri="{FF2B5EF4-FFF2-40B4-BE49-F238E27FC236}">
                <a16:creationId xmlns:a16="http://schemas.microsoft.com/office/drawing/2014/main" id="{008CBFCF-7401-2A16-9842-837FB05E5F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DB72D00-688D-DE0F-6C43-FE5841092A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D7F2B8-E287-4B6E-84B4-0C6BF5377BC1}" type="slidenum">
              <a:rPr lang="zh-CN" altLang="en-US" smtClean="0"/>
              <a:t>‹#›</a:t>
            </a:fld>
            <a:endParaRPr lang="zh-CN" altLang="en-US"/>
          </a:p>
        </p:txBody>
      </p:sp>
    </p:spTree>
    <p:extLst>
      <p:ext uri="{BB962C8B-B14F-4D97-AF65-F5344CB8AC3E}">
        <p14:creationId xmlns:p14="http://schemas.microsoft.com/office/powerpoint/2010/main" val="1894011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1510">
            <a:extLst>
              <a:ext uri="{FF2B5EF4-FFF2-40B4-BE49-F238E27FC236}">
                <a16:creationId xmlns:a16="http://schemas.microsoft.com/office/drawing/2014/main" id="{86FFC0AE-BD7A-4E3C-8153-D44543F8383B}"/>
              </a:ext>
            </a:extLst>
          </p:cNvPr>
          <p:cNvPicPr>
            <a:picLocks noChangeArrowheads="1"/>
          </p:cNvPicPr>
          <p:nvPr userDrawn="1"/>
        </p:nvPicPr>
        <p:blipFill>
          <a:blip r:embed="rId29"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167793" y="-935425"/>
            <a:ext cx="3703224" cy="5140376"/>
          </a:xfrm>
          <a:prstGeom prst="rect">
            <a:avLst/>
          </a:prstGeom>
          <a:noFill/>
          <a:ln w="9525">
            <a:noFill/>
            <a:miter lim="800000"/>
            <a:headEnd/>
            <a:tailEnd/>
          </a:ln>
        </p:spPr>
      </p:pic>
      <p:sp>
        <p:nvSpPr>
          <p:cNvPr id="2" name="标题占位符 1"/>
          <p:cNvSpPr>
            <a:spLocks noGrp="1"/>
          </p:cNvSpPr>
          <p:nvPr>
            <p:ph type="title"/>
          </p:nvPr>
        </p:nvSpPr>
        <p:spPr>
          <a:xfrm>
            <a:off x="609602"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2" y="1600206"/>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600">
                <a:solidFill>
                  <a:schemeClr val="tx1">
                    <a:tint val="75000"/>
                  </a:schemeClr>
                </a:solidFill>
                <a:latin typeface="微软雅黑" panose="020B0503020204020204" pitchFamily="34" charset="-122"/>
                <a:ea typeface="微软雅黑" panose="020B0503020204020204" pitchFamily="34" charset="-122"/>
              </a:defRPr>
            </a:lvl1pPr>
          </a:lstStyle>
          <a:p>
            <a:fld id="{ACBE8222-9D24-4439-B089-51A36CE2D633}" type="slidenum">
              <a:rPr lang="zh-CN" altLang="en-US" smtClean="0"/>
              <a:pPr/>
              <a:t>‹#›</a:t>
            </a:fld>
            <a:endParaRPr lang="zh-CN" altLang="en-US"/>
          </a:p>
        </p:txBody>
      </p:sp>
      <p:pic>
        <p:nvPicPr>
          <p:cNvPr id="7" name="Picture 1510">
            <a:extLst>
              <a:ext uri="{FF2B5EF4-FFF2-40B4-BE49-F238E27FC236}">
                <a16:creationId xmlns:a16="http://schemas.microsoft.com/office/drawing/2014/main" id="{EA3533D8-52F2-4466-A82F-1467921938B4}"/>
              </a:ext>
            </a:extLst>
          </p:cNvPr>
          <p:cNvPicPr>
            <a:picLocks noChangeArrowheads="1"/>
          </p:cNvPicPr>
          <p:nvPr userDrawn="1"/>
        </p:nvPicPr>
        <p:blipFill>
          <a:blip r:embed="rId30"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1427" y="3074694"/>
            <a:ext cx="3055781" cy="4883803"/>
          </a:xfrm>
          <a:prstGeom prst="rect">
            <a:avLst/>
          </a:prstGeom>
          <a:noFill/>
          <a:ln w="9525">
            <a:noFill/>
            <a:miter lim="800000"/>
            <a:headEnd/>
            <a:tailEnd/>
          </a:ln>
        </p:spPr>
      </p:pic>
      <p:pic>
        <p:nvPicPr>
          <p:cNvPr id="9" name="图片 8">
            <a:extLst>
              <a:ext uri="{FF2B5EF4-FFF2-40B4-BE49-F238E27FC236}">
                <a16:creationId xmlns:a16="http://schemas.microsoft.com/office/drawing/2014/main" id="{EBA55791-1E56-4488-A71E-4F0E2F289C69}"/>
              </a:ext>
            </a:extLst>
          </p:cNvPr>
          <p:cNvPicPr>
            <a:picLocks noChangeAspect="1"/>
          </p:cNvPicPr>
          <p:nvPr userDrawn="1"/>
        </p:nvPicPr>
        <p:blipFill>
          <a:blip r:embed="rId31"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983840" y="171821"/>
            <a:ext cx="2884181" cy="513438"/>
          </a:xfrm>
          <a:prstGeom prst="rect">
            <a:avLst/>
          </a:prstGeom>
        </p:spPr>
      </p:pic>
    </p:spTree>
    <p:extLst>
      <p:ext uri="{BB962C8B-B14F-4D97-AF65-F5344CB8AC3E}">
        <p14:creationId xmlns:p14="http://schemas.microsoft.com/office/powerpoint/2010/main" val="2877640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hdr="0" ftr="0"/>
  <p:txStyles>
    <p:titleStyle>
      <a:lvl1pPr algn="ctr" defTabSz="1219223" rtl="0" eaLnBrk="1" latinLnBrk="0" hangingPunct="1">
        <a:spcBef>
          <a:spcPct val="0"/>
        </a:spcBef>
        <a:buNone/>
        <a:defRPr sz="5867" kern="1200">
          <a:solidFill>
            <a:schemeClr val="tx1"/>
          </a:solidFill>
          <a:latin typeface="微软雅黑" panose="020B0503020204020204" pitchFamily="34" charset="-122"/>
          <a:ea typeface="微软雅黑" panose="020B0503020204020204" pitchFamily="34" charset="-122"/>
          <a:cs typeface="+mj-cs"/>
        </a:defRPr>
      </a:lvl1pPr>
    </p:titleStyle>
    <p:bodyStyle>
      <a:lvl1pPr marL="457209" indent="-457209" algn="l" defTabSz="1219223" rtl="0" eaLnBrk="1" latinLnBrk="0" hangingPunct="1">
        <a:spcBef>
          <a:spcPct val="20000"/>
        </a:spcBef>
        <a:buFont typeface="Arial" pitchFamily="34" charset="0"/>
        <a:buChar char="•"/>
        <a:defRPr sz="4267" kern="1200">
          <a:solidFill>
            <a:schemeClr val="tx1"/>
          </a:solidFill>
          <a:latin typeface="微软雅黑" panose="020B0503020204020204" pitchFamily="34" charset="-122"/>
          <a:ea typeface="微软雅黑" panose="020B0503020204020204" pitchFamily="34" charset="-122"/>
          <a:cs typeface="+mn-cs"/>
        </a:defRPr>
      </a:lvl1pPr>
      <a:lvl2pPr marL="990618" indent="-381007" algn="l" defTabSz="1219223" rtl="0" eaLnBrk="1" latinLnBrk="0" hangingPunct="1">
        <a:spcBef>
          <a:spcPct val="20000"/>
        </a:spcBef>
        <a:buFont typeface="Arial" pitchFamily="34" charset="0"/>
        <a:buChar char="–"/>
        <a:defRPr sz="3734" kern="1200">
          <a:solidFill>
            <a:schemeClr val="tx1"/>
          </a:solidFill>
          <a:latin typeface="微软雅黑" panose="020B0503020204020204" pitchFamily="34" charset="-122"/>
          <a:ea typeface="微软雅黑" panose="020B0503020204020204" pitchFamily="34" charset="-122"/>
          <a:cs typeface="+mn-cs"/>
        </a:defRPr>
      </a:lvl2pPr>
      <a:lvl3pPr marL="1524028" indent="-304805" algn="l" defTabSz="1219223" rtl="0" eaLnBrk="1" latinLnBrk="0" hangingPunct="1">
        <a:spcBef>
          <a:spcPct val="20000"/>
        </a:spcBef>
        <a:buFont typeface="Arial"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3pPr>
      <a:lvl4pPr marL="2133639" indent="-304805" algn="l" defTabSz="1219223" rtl="0" eaLnBrk="1" latinLnBrk="0" hangingPunct="1">
        <a:spcBef>
          <a:spcPct val="20000"/>
        </a:spcBef>
        <a:buFont typeface="Arial" pitchFamily="34" charset="0"/>
        <a:buChar char="–"/>
        <a:defRPr sz="2667" kern="1200">
          <a:solidFill>
            <a:schemeClr val="tx1"/>
          </a:solidFill>
          <a:latin typeface="微软雅黑" panose="020B0503020204020204" pitchFamily="34" charset="-122"/>
          <a:ea typeface="微软雅黑" panose="020B0503020204020204" pitchFamily="34" charset="-122"/>
          <a:cs typeface="+mn-cs"/>
        </a:defRPr>
      </a:lvl4pPr>
      <a:lvl5pPr marL="2743250" indent="-304805" algn="l" defTabSz="1219223" rtl="0" eaLnBrk="1" latinLnBrk="0" hangingPunct="1">
        <a:spcBef>
          <a:spcPct val="20000"/>
        </a:spcBef>
        <a:buFont typeface="Arial" pitchFamily="34" charset="0"/>
        <a:buChar char="»"/>
        <a:defRPr sz="2667" kern="1200">
          <a:solidFill>
            <a:schemeClr val="tx1"/>
          </a:solidFill>
          <a:latin typeface="微软雅黑" panose="020B0503020204020204" pitchFamily="34" charset="-122"/>
          <a:ea typeface="微软雅黑" panose="020B0503020204020204" pitchFamily="34" charset="-122"/>
          <a:cs typeface="+mn-cs"/>
        </a:defRPr>
      </a:lvl5pPr>
      <a:lvl6pPr marL="3352862" indent="-304805" algn="l" defTabSz="1219223"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473" indent="-304805" algn="l" defTabSz="1219223"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2084" indent="-304805" algn="l" defTabSz="1219223"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694" indent="-304805" algn="l" defTabSz="1219223"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223" rtl="0" eaLnBrk="1" latinLnBrk="0" hangingPunct="1">
        <a:defRPr sz="2400" kern="1200">
          <a:solidFill>
            <a:schemeClr val="tx1"/>
          </a:solidFill>
          <a:latin typeface="+mn-lt"/>
          <a:ea typeface="+mn-ea"/>
          <a:cs typeface="+mn-cs"/>
        </a:defRPr>
      </a:lvl1pPr>
      <a:lvl2pPr marL="609611" algn="l" defTabSz="1219223" rtl="0" eaLnBrk="1" latinLnBrk="0" hangingPunct="1">
        <a:defRPr sz="2400" kern="1200">
          <a:solidFill>
            <a:schemeClr val="tx1"/>
          </a:solidFill>
          <a:latin typeface="+mn-lt"/>
          <a:ea typeface="+mn-ea"/>
          <a:cs typeface="+mn-cs"/>
        </a:defRPr>
      </a:lvl2pPr>
      <a:lvl3pPr marL="1219223" algn="l" defTabSz="1219223" rtl="0" eaLnBrk="1" latinLnBrk="0" hangingPunct="1">
        <a:defRPr sz="2400" kern="1200">
          <a:solidFill>
            <a:schemeClr val="tx1"/>
          </a:solidFill>
          <a:latin typeface="+mn-lt"/>
          <a:ea typeface="+mn-ea"/>
          <a:cs typeface="+mn-cs"/>
        </a:defRPr>
      </a:lvl3pPr>
      <a:lvl4pPr marL="1828834" algn="l" defTabSz="1219223" rtl="0" eaLnBrk="1" latinLnBrk="0" hangingPunct="1">
        <a:defRPr sz="2400" kern="1200">
          <a:solidFill>
            <a:schemeClr val="tx1"/>
          </a:solidFill>
          <a:latin typeface="+mn-lt"/>
          <a:ea typeface="+mn-ea"/>
          <a:cs typeface="+mn-cs"/>
        </a:defRPr>
      </a:lvl4pPr>
      <a:lvl5pPr marL="2438445" algn="l" defTabSz="1219223" rtl="0" eaLnBrk="1" latinLnBrk="0" hangingPunct="1">
        <a:defRPr sz="2400" kern="1200">
          <a:solidFill>
            <a:schemeClr val="tx1"/>
          </a:solidFill>
          <a:latin typeface="+mn-lt"/>
          <a:ea typeface="+mn-ea"/>
          <a:cs typeface="+mn-cs"/>
        </a:defRPr>
      </a:lvl5pPr>
      <a:lvl6pPr marL="3048055" algn="l" defTabSz="1219223" rtl="0" eaLnBrk="1" latinLnBrk="0" hangingPunct="1">
        <a:defRPr sz="2400" kern="1200">
          <a:solidFill>
            <a:schemeClr val="tx1"/>
          </a:solidFill>
          <a:latin typeface="+mn-lt"/>
          <a:ea typeface="+mn-ea"/>
          <a:cs typeface="+mn-cs"/>
        </a:defRPr>
      </a:lvl6pPr>
      <a:lvl7pPr marL="3657667" algn="l" defTabSz="1219223" rtl="0" eaLnBrk="1" latinLnBrk="0" hangingPunct="1">
        <a:defRPr sz="2400" kern="1200">
          <a:solidFill>
            <a:schemeClr val="tx1"/>
          </a:solidFill>
          <a:latin typeface="+mn-lt"/>
          <a:ea typeface="+mn-ea"/>
          <a:cs typeface="+mn-cs"/>
        </a:defRPr>
      </a:lvl7pPr>
      <a:lvl8pPr marL="4267278" algn="l" defTabSz="1219223" rtl="0" eaLnBrk="1" latinLnBrk="0" hangingPunct="1">
        <a:defRPr sz="2400" kern="1200">
          <a:solidFill>
            <a:schemeClr val="tx1"/>
          </a:solidFill>
          <a:latin typeface="+mn-lt"/>
          <a:ea typeface="+mn-ea"/>
          <a:cs typeface="+mn-cs"/>
        </a:defRPr>
      </a:lvl8pPr>
      <a:lvl9pPr marL="4876889" algn="l" defTabSz="121922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NUL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8.tmp"/><Relationship Id="rId5" Type="http://schemas.openxmlformats.org/officeDocument/2006/relationships/image" Target="../media/image87.tmp"/><Relationship Id="rId4" Type="http://schemas.openxmlformats.org/officeDocument/2006/relationships/image" Target="../media/image86.tmp"/></Relationships>
</file>

<file path=ppt/slides/_rels/slide6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91.jpeg"/><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cs.ox.ac.uk/teaching/courses/2021-2022/KRR/" TargetMode="External"/><Relationship Id="rId2" Type="http://schemas.openxmlformats.org/officeDocument/2006/relationships/hyperlink" Target="https://web.stanford.edu/class/cs227/" TargetMode="External"/><Relationship Id="rId1" Type="http://schemas.openxmlformats.org/officeDocument/2006/relationships/slideLayout" Target="../slideLayouts/slideLayout2.xml"/><Relationship Id="rId5" Type="http://schemas.openxmlformats.org/officeDocument/2006/relationships/hyperlink" Target="https://www.bilibili.com/video/BV1hb4y1r7fF?spm_id_from=333.337.search-card.all.click" TargetMode="External"/><Relationship Id="rId4" Type="http://schemas.openxmlformats.org/officeDocument/2006/relationships/hyperlink" Target="https://www.bilibili.com/video/BV1t54y1o7kZ?spm_id_from=333.337.search-card.all.click&amp;vd_source=4f638bf4fd08b311fd8d0eef2fefcf61"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1CFA3-8C30-45E2-BED4-E51026C285DB}"/>
              </a:ext>
            </a:extLst>
          </p:cNvPr>
          <p:cNvSpPr>
            <a:spLocks noGrp="1"/>
          </p:cNvSpPr>
          <p:nvPr>
            <p:ph type="ctrTitle"/>
          </p:nvPr>
        </p:nvSpPr>
        <p:spPr/>
        <p:txBody>
          <a:bodyPr/>
          <a:lstStyle/>
          <a:p>
            <a:r>
              <a:rPr lang="zh-CN" altLang="en-US" dirty="0"/>
              <a:t>人工智能引论</a:t>
            </a:r>
          </a:p>
        </p:txBody>
      </p:sp>
      <p:sp>
        <p:nvSpPr>
          <p:cNvPr id="3" name="副标题 2">
            <a:extLst>
              <a:ext uri="{FF2B5EF4-FFF2-40B4-BE49-F238E27FC236}">
                <a16:creationId xmlns:a16="http://schemas.microsoft.com/office/drawing/2014/main" id="{20B11BE8-2FC7-4492-ABFF-1571F534424B}"/>
              </a:ext>
            </a:extLst>
          </p:cNvPr>
          <p:cNvSpPr>
            <a:spLocks noGrp="1"/>
          </p:cNvSpPr>
          <p:nvPr>
            <p:ph type="subTitle" idx="1"/>
          </p:nvPr>
        </p:nvSpPr>
        <p:spPr/>
        <p:txBody>
          <a:bodyPr/>
          <a:lstStyle/>
          <a:p>
            <a:endParaRPr lang="en-US" altLang="zh-CN" dirty="0"/>
          </a:p>
          <a:p>
            <a:r>
              <a:rPr lang="zh-CN" altLang="en-US" dirty="0"/>
              <a:t>宋睿华</a:t>
            </a:r>
            <a:endParaRPr lang="en-US" altLang="zh-CN" dirty="0"/>
          </a:p>
          <a:p>
            <a:r>
              <a:rPr lang="zh-CN" altLang="en-US" dirty="0"/>
              <a:t>中国人民大学人工智能学院</a:t>
            </a:r>
          </a:p>
        </p:txBody>
      </p:sp>
    </p:spTree>
    <p:extLst>
      <p:ext uri="{BB962C8B-B14F-4D97-AF65-F5344CB8AC3E}">
        <p14:creationId xmlns:p14="http://schemas.microsoft.com/office/powerpoint/2010/main" val="2698438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61DB5E-4E56-113E-D37E-52079D7AF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014444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AD9DCBB-8C6E-CD0B-FAEB-F59A235BD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367521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0829A1-8693-101C-50C8-4C1B86E64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036235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23EFC7-D57F-5681-F8F9-DF48FD347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35737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490D3D3-8894-47C5-7991-2D4204D7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433864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121E18-C31F-D216-F481-97AF86E66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621208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2D2B00-D7FF-8028-3F96-6D0FB25D5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91728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9F64E8-3B3B-7D47-46BD-DF453D53B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611387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1D9822-FB10-8ED3-F283-765E0F774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20410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482D18-26EC-2BB1-F6BF-4042AD0C9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21369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9B923CD-0C32-0B98-D070-F00C23D80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437459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C8B5B97-B637-9CDF-EA23-2E721FBE0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232047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45C306-0C06-B3AB-AC11-B72131B92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33112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6852D9-7C5E-D7A1-E6AC-6C7669387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41270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40D84B-4F01-5B3F-8A5B-8F8C0243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98500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223DB8-D529-E006-1BB9-CC2397E0D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112873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7DE63A-0CA9-D426-A9BF-DA09F60D5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574650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459C45-E5AC-6150-CD5A-6391E8F48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762477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BA7DE7B-1E37-5844-8FE3-9FF3BA017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139973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15FF9B-0DE5-F9B1-B249-56E4F6BE4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453129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425C21-D593-E02C-87F2-32E5FEF6D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51547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a:extLst>
              <a:ext uri="{FF2B5EF4-FFF2-40B4-BE49-F238E27FC236}">
                <a16:creationId xmlns:a16="http://schemas.microsoft.com/office/drawing/2014/main" id="{DC2122E8-4F8B-9C85-5A01-F396F5CEF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375565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FD60D17-AD2E-44BB-440B-9126C6222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464565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8AD08B-E348-4D0A-6DC1-CC3F501E8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360098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EB7475-D04B-FB8C-12F3-FCC41CC8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68886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F1B43E-91F0-F907-A116-2C3623C1F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0932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A1DF56-12FD-2A0F-6CA4-C042A3F83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536323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03EDA4-A0C8-DC7D-7B71-3F98ED1BF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12850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61330D2-A15B-2AE7-3DCF-62D530724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089012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53461-7C62-4435-8D94-04FC2AF90908}"/>
              </a:ext>
            </a:extLst>
          </p:cNvPr>
          <p:cNvSpPr>
            <a:spLocks noGrp="1"/>
          </p:cNvSpPr>
          <p:nvPr>
            <p:ph type="title"/>
          </p:nvPr>
        </p:nvSpPr>
        <p:spPr/>
        <p:txBody>
          <a:bodyPr>
            <a:normAutofit/>
          </a:bodyPr>
          <a:lstStyle/>
          <a:p>
            <a:r>
              <a:rPr lang="en-US" altLang="zh-CN" sz="4000" dirty="0"/>
              <a:t>Hidden Markov Model and Viterbi Algorithm </a:t>
            </a:r>
            <a:endParaRPr lang="zh-CN" altLang="en-US" sz="4000" dirty="0"/>
          </a:p>
        </p:txBody>
      </p:sp>
      <p:pic>
        <p:nvPicPr>
          <p:cNvPr id="4" name="图片 3">
            <a:extLst>
              <a:ext uri="{FF2B5EF4-FFF2-40B4-BE49-F238E27FC236}">
                <a16:creationId xmlns:a16="http://schemas.microsoft.com/office/drawing/2014/main" id="{B3E82369-F322-4DE7-9B9A-96269310603D}"/>
              </a:ext>
            </a:extLst>
          </p:cNvPr>
          <p:cNvPicPr>
            <a:picLocks noChangeAspect="1"/>
          </p:cNvPicPr>
          <p:nvPr/>
        </p:nvPicPr>
        <p:blipFill>
          <a:blip r:embed="rId3"/>
          <a:stretch>
            <a:fillRect/>
          </a:stretch>
        </p:blipFill>
        <p:spPr>
          <a:xfrm>
            <a:off x="2300283" y="1721580"/>
            <a:ext cx="7591425" cy="2924175"/>
          </a:xfrm>
          <a:prstGeom prst="rect">
            <a:avLst/>
          </a:prstGeom>
        </p:spPr>
      </p:pic>
      <p:pic>
        <p:nvPicPr>
          <p:cNvPr id="5" name="图片 4">
            <a:extLst>
              <a:ext uri="{FF2B5EF4-FFF2-40B4-BE49-F238E27FC236}">
                <a16:creationId xmlns:a16="http://schemas.microsoft.com/office/drawing/2014/main" id="{8F0CBBDB-6C07-4CCF-8AB4-E941FBC465B8}"/>
              </a:ext>
            </a:extLst>
          </p:cNvPr>
          <p:cNvPicPr>
            <a:picLocks noChangeAspect="1"/>
          </p:cNvPicPr>
          <p:nvPr/>
        </p:nvPicPr>
        <p:blipFill>
          <a:blip r:embed="rId4"/>
          <a:stretch>
            <a:fillRect/>
          </a:stretch>
        </p:blipFill>
        <p:spPr>
          <a:xfrm>
            <a:off x="2862259" y="4687351"/>
            <a:ext cx="6467475" cy="2076450"/>
          </a:xfrm>
          <a:prstGeom prst="rect">
            <a:avLst/>
          </a:prstGeom>
        </p:spPr>
      </p:pic>
    </p:spTree>
    <p:extLst>
      <p:ext uri="{BB962C8B-B14F-4D97-AF65-F5344CB8AC3E}">
        <p14:creationId xmlns:p14="http://schemas.microsoft.com/office/powerpoint/2010/main" val="4218286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3E807-C344-4849-ACFD-FFE091ED33C1}"/>
              </a:ext>
            </a:extLst>
          </p:cNvPr>
          <p:cNvSpPr>
            <a:spLocks noGrp="1"/>
          </p:cNvSpPr>
          <p:nvPr>
            <p:ph type="title"/>
          </p:nvPr>
        </p:nvSpPr>
        <p:spPr/>
        <p:txBody>
          <a:bodyPr/>
          <a:lstStyle/>
          <a:p>
            <a:r>
              <a:rPr lang="en-US" altLang="zh-CN" dirty="0"/>
              <a:t>Examples of Hidden Markov Model</a:t>
            </a:r>
            <a:endParaRPr lang="zh-CN" altLang="en-US" dirty="0"/>
          </a:p>
        </p:txBody>
      </p:sp>
      <p:pic>
        <p:nvPicPr>
          <p:cNvPr id="4" name="图片 3">
            <a:extLst>
              <a:ext uri="{FF2B5EF4-FFF2-40B4-BE49-F238E27FC236}">
                <a16:creationId xmlns:a16="http://schemas.microsoft.com/office/drawing/2014/main" id="{2C18E55C-EC05-4EB3-B10A-FDFBC024B914}"/>
              </a:ext>
            </a:extLst>
          </p:cNvPr>
          <p:cNvPicPr>
            <a:picLocks noChangeAspect="1"/>
          </p:cNvPicPr>
          <p:nvPr/>
        </p:nvPicPr>
        <p:blipFill>
          <a:blip r:embed="rId2"/>
          <a:stretch>
            <a:fillRect/>
          </a:stretch>
        </p:blipFill>
        <p:spPr>
          <a:xfrm>
            <a:off x="1270914" y="2042225"/>
            <a:ext cx="9650172" cy="4086795"/>
          </a:xfrm>
          <a:prstGeom prst="rect">
            <a:avLst/>
          </a:prstGeom>
        </p:spPr>
      </p:pic>
    </p:spTree>
    <p:extLst>
      <p:ext uri="{BB962C8B-B14F-4D97-AF65-F5344CB8AC3E}">
        <p14:creationId xmlns:p14="http://schemas.microsoft.com/office/powerpoint/2010/main" val="1372061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0884C1-AA76-4B21-B9C9-1FA6BBCEF38B}"/>
              </a:ext>
            </a:extLst>
          </p:cNvPr>
          <p:cNvSpPr>
            <a:spLocks noGrp="1"/>
          </p:cNvSpPr>
          <p:nvPr>
            <p:ph type="title"/>
          </p:nvPr>
        </p:nvSpPr>
        <p:spPr/>
        <p:txBody>
          <a:bodyPr>
            <a:normAutofit/>
          </a:bodyPr>
          <a:lstStyle/>
          <a:p>
            <a:r>
              <a:rPr lang="en-US" altLang="zh-CN" sz="4000" dirty="0"/>
              <a:t>Hidden Markov Model and Viterbi Algorithm </a:t>
            </a:r>
            <a:endParaRPr lang="zh-CN" altLang="en-US" sz="4000" dirty="0"/>
          </a:p>
        </p:txBody>
      </p:sp>
      <p:pic>
        <p:nvPicPr>
          <p:cNvPr id="4" name="图片 3">
            <a:extLst>
              <a:ext uri="{FF2B5EF4-FFF2-40B4-BE49-F238E27FC236}">
                <a16:creationId xmlns:a16="http://schemas.microsoft.com/office/drawing/2014/main" id="{F9746B9E-31C0-4C82-970F-73A06B0DAD1C}"/>
              </a:ext>
            </a:extLst>
          </p:cNvPr>
          <p:cNvPicPr>
            <a:picLocks noChangeAspect="1"/>
          </p:cNvPicPr>
          <p:nvPr/>
        </p:nvPicPr>
        <p:blipFill>
          <a:blip r:embed="rId2"/>
          <a:stretch>
            <a:fillRect/>
          </a:stretch>
        </p:blipFill>
        <p:spPr>
          <a:xfrm>
            <a:off x="2838450" y="1877219"/>
            <a:ext cx="6515100" cy="2771775"/>
          </a:xfrm>
          <a:prstGeom prst="rect">
            <a:avLst/>
          </a:prstGeom>
        </p:spPr>
      </p:pic>
      <p:pic>
        <p:nvPicPr>
          <p:cNvPr id="5" name="图片 4">
            <a:extLst>
              <a:ext uri="{FF2B5EF4-FFF2-40B4-BE49-F238E27FC236}">
                <a16:creationId xmlns:a16="http://schemas.microsoft.com/office/drawing/2014/main" id="{8C0CBA3C-EBFF-4D46-A8E8-81DDEFF8FF38}"/>
              </a:ext>
            </a:extLst>
          </p:cNvPr>
          <p:cNvPicPr>
            <a:picLocks noChangeAspect="1"/>
          </p:cNvPicPr>
          <p:nvPr/>
        </p:nvPicPr>
        <p:blipFill>
          <a:blip r:embed="rId3"/>
          <a:stretch>
            <a:fillRect/>
          </a:stretch>
        </p:blipFill>
        <p:spPr>
          <a:xfrm>
            <a:off x="2905125" y="5016500"/>
            <a:ext cx="6381750" cy="1476375"/>
          </a:xfrm>
          <a:prstGeom prst="rect">
            <a:avLst/>
          </a:prstGeom>
        </p:spPr>
      </p:pic>
    </p:spTree>
    <p:extLst>
      <p:ext uri="{BB962C8B-B14F-4D97-AF65-F5344CB8AC3E}">
        <p14:creationId xmlns:p14="http://schemas.microsoft.com/office/powerpoint/2010/main" val="575087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56B689-D851-0174-37DB-9A63C3856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341099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8B191F7-9EAE-4D1E-98BA-E15BFBEC7B14}"/>
              </a:ext>
            </a:extLst>
          </p:cNvPr>
          <p:cNvPicPr>
            <a:picLocks noChangeAspect="1"/>
          </p:cNvPicPr>
          <p:nvPr/>
        </p:nvPicPr>
        <p:blipFill>
          <a:blip r:embed="rId2"/>
          <a:stretch>
            <a:fillRect/>
          </a:stretch>
        </p:blipFill>
        <p:spPr>
          <a:xfrm>
            <a:off x="1414492" y="870987"/>
            <a:ext cx="9363015" cy="5794513"/>
          </a:xfrm>
          <a:prstGeom prst="rect">
            <a:avLst/>
          </a:prstGeom>
        </p:spPr>
      </p:pic>
      <p:pic>
        <p:nvPicPr>
          <p:cNvPr id="8" name="图片 7">
            <a:extLst>
              <a:ext uri="{FF2B5EF4-FFF2-40B4-BE49-F238E27FC236}">
                <a16:creationId xmlns:a16="http://schemas.microsoft.com/office/drawing/2014/main" id="{F11DA2BC-339D-4CCC-BB17-0EDA127B28C6}"/>
              </a:ext>
            </a:extLst>
          </p:cNvPr>
          <p:cNvPicPr>
            <a:picLocks noChangeAspect="1"/>
          </p:cNvPicPr>
          <p:nvPr/>
        </p:nvPicPr>
        <p:blipFill>
          <a:blip r:embed="rId3"/>
          <a:stretch>
            <a:fillRect/>
          </a:stretch>
        </p:blipFill>
        <p:spPr>
          <a:xfrm>
            <a:off x="3343275" y="0"/>
            <a:ext cx="5505450" cy="742950"/>
          </a:xfrm>
          <a:prstGeom prst="rect">
            <a:avLst/>
          </a:prstGeom>
        </p:spPr>
      </p:pic>
    </p:spTree>
    <p:extLst>
      <p:ext uri="{BB962C8B-B14F-4D97-AF65-F5344CB8AC3E}">
        <p14:creationId xmlns:p14="http://schemas.microsoft.com/office/powerpoint/2010/main" val="39299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33FDE69-DDAE-4640-8D90-CBDB1386B6BF}"/>
              </a:ext>
            </a:extLst>
          </p:cNvPr>
          <p:cNvPicPr>
            <a:picLocks noChangeAspect="1"/>
          </p:cNvPicPr>
          <p:nvPr/>
        </p:nvPicPr>
        <p:blipFill>
          <a:blip r:embed="rId2"/>
          <a:stretch>
            <a:fillRect/>
          </a:stretch>
        </p:blipFill>
        <p:spPr>
          <a:xfrm>
            <a:off x="2233612" y="1690688"/>
            <a:ext cx="7724775" cy="4629150"/>
          </a:xfrm>
          <a:prstGeom prst="rect">
            <a:avLst/>
          </a:prstGeom>
        </p:spPr>
      </p:pic>
      <p:pic>
        <p:nvPicPr>
          <p:cNvPr id="4" name="图片 3">
            <a:extLst>
              <a:ext uri="{FF2B5EF4-FFF2-40B4-BE49-F238E27FC236}">
                <a16:creationId xmlns:a16="http://schemas.microsoft.com/office/drawing/2014/main" id="{C8CF701B-A58F-40CD-A30B-FFC20D7CB30E}"/>
              </a:ext>
            </a:extLst>
          </p:cNvPr>
          <p:cNvPicPr>
            <a:picLocks noChangeAspect="1"/>
          </p:cNvPicPr>
          <p:nvPr/>
        </p:nvPicPr>
        <p:blipFill>
          <a:blip r:embed="rId3"/>
          <a:stretch>
            <a:fillRect/>
          </a:stretch>
        </p:blipFill>
        <p:spPr>
          <a:xfrm>
            <a:off x="2967036" y="333890"/>
            <a:ext cx="6257925" cy="1123950"/>
          </a:xfrm>
          <a:prstGeom prst="rect">
            <a:avLst/>
          </a:prstGeom>
        </p:spPr>
      </p:pic>
    </p:spTree>
    <p:extLst>
      <p:ext uri="{BB962C8B-B14F-4D97-AF65-F5344CB8AC3E}">
        <p14:creationId xmlns:p14="http://schemas.microsoft.com/office/powerpoint/2010/main" val="3369834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0884C1-AA76-4B21-B9C9-1FA6BBCEF38B}"/>
              </a:ext>
            </a:extLst>
          </p:cNvPr>
          <p:cNvSpPr>
            <a:spLocks noGrp="1"/>
          </p:cNvSpPr>
          <p:nvPr>
            <p:ph type="title"/>
          </p:nvPr>
        </p:nvSpPr>
        <p:spPr/>
        <p:txBody>
          <a:bodyPr>
            <a:normAutofit/>
          </a:bodyPr>
          <a:lstStyle/>
          <a:p>
            <a:r>
              <a:rPr lang="en-US" altLang="zh-CN" sz="4000" dirty="0"/>
              <a:t>Hidden Markov Model and EM Algorithm </a:t>
            </a:r>
            <a:endParaRPr lang="zh-CN" altLang="en-US" sz="4000" dirty="0"/>
          </a:p>
        </p:txBody>
      </p:sp>
      <p:pic>
        <p:nvPicPr>
          <p:cNvPr id="4" name="图片 3">
            <a:extLst>
              <a:ext uri="{FF2B5EF4-FFF2-40B4-BE49-F238E27FC236}">
                <a16:creationId xmlns:a16="http://schemas.microsoft.com/office/drawing/2014/main" id="{F9746B9E-31C0-4C82-970F-73A06B0DAD1C}"/>
              </a:ext>
            </a:extLst>
          </p:cNvPr>
          <p:cNvPicPr>
            <a:picLocks noChangeAspect="1"/>
          </p:cNvPicPr>
          <p:nvPr/>
        </p:nvPicPr>
        <p:blipFill>
          <a:blip r:embed="rId2"/>
          <a:stretch>
            <a:fillRect/>
          </a:stretch>
        </p:blipFill>
        <p:spPr>
          <a:xfrm>
            <a:off x="2838450" y="1877219"/>
            <a:ext cx="6515100" cy="2771775"/>
          </a:xfrm>
          <a:prstGeom prst="rect">
            <a:avLst/>
          </a:prstGeom>
        </p:spPr>
      </p:pic>
      <p:pic>
        <p:nvPicPr>
          <p:cNvPr id="5" name="图片 4">
            <a:extLst>
              <a:ext uri="{FF2B5EF4-FFF2-40B4-BE49-F238E27FC236}">
                <a16:creationId xmlns:a16="http://schemas.microsoft.com/office/drawing/2014/main" id="{8C0CBA3C-EBFF-4D46-A8E8-81DDEFF8FF38}"/>
              </a:ext>
            </a:extLst>
          </p:cNvPr>
          <p:cNvPicPr>
            <a:picLocks noChangeAspect="1"/>
          </p:cNvPicPr>
          <p:nvPr/>
        </p:nvPicPr>
        <p:blipFill>
          <a:blip r:embed="rId3"/>
          <a:stretch>
            <a:fillRect/>
          </a:stretch>
        </p:blipFill>
        <p:spPr>
          <a:xfrm>
            <a:off x="2905125" y="5016500"/>
            <a:ext cx="6381750" cy="1476375"/>
          </a:xfrm>
          <a:prstGeom prst="rect">
            <a:avLst/>
          </a:prstGeom>
        </p:spPr>
      </p:pic>
    </p:spTree>
    <p:extLst>
      <p:ext uri="{BB962C8B-B14F-4D97-AF65-F5344CB8AC3E}">
        <p14:creationId xmlns:p14="http://schemas.microsoft.com/office/powerpoint/2010/main" val="2060479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07144-D64B-4F74-BB46-BAE567188E87}"/>
              </a:ext>
            </a:extLst>
          </p:cNvPr>
          <p:cNvSpPr>
            <a:spLocks noGrp="1"/>
          </p:cNvSpPr>
          <p:nvPr>
            <p:ph type="title"/>
          </p:nvPr>
        </p:nvSpPr>
        <p:spPr/>
        <p:txBody>
          <a:bodyPr/>
          <a:lstStyle/>
          <a:p>
            <a:r>
              <a:rPr lang="en-US" altLang="zh-CN" sz="4400" dirty="0"/>
              <a:t>Hidden Markov Model</a:t>
            </a:r>
            <a:endParaRPr lang="zh-CN" altLang="en-US" dirty="0"/>
          </a:p>
        </p:txBody>
      </p:sp>
      <p:pic>
        <p:nvPicPr>
          <p:cNvPr id="4" name="图片 3">
            <a:extLst>
              <a:ext uri="{FF2B5EF4-FFF2-40B4-BE49-F238E27FC236}">
                <a16:creationId xmlns:a16="http://schemas.microsoft.com/office/drawing/2014/main" id="{3ADA1B3D-76CE-432E-BDCC-B8BEC9B3A93B}"/>
              </a:ext>
            </a:extLst>
          </p:cNvPr>
          <p:cNvPicPr>
            <a:picLocks noChangeAspect="1"/>
          </p:cNvPicPr>
          <p:nvPr/>
        </p:nvPicPr>
        <p:blipFill>
          <a:blip r:embed="rId2"/>
          <a:stretch>
            <a:fillRect/>
          </a:stretch>
        </p:blipFill>
        <p:spPr>
          <a:xfrm>
            <a:off x="600075" y="1690688"/>
            <a:ext cx="10991850" cy="4152900"/>
          </a:xfrm>
          <a:prstGeom prst="rect">
            <a:avLst/>
          </a:prstGeom>
        </p:spPr>
      </p:pic>
    </p:spTree>
    <p:extLst>
      <p:ext uri="{BB962C8B-B14F-4D97-AF65-F5344CB8AC3E}">
        <p14:creationId xmlns:p14="http://schemas.microsoft.com/office/powerpoint/2010/main" val="3980490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EB09E-5D3D-4F1A-BA2B-1A29F95DBCAC}"/>
              </a:ext>
            </a:extLst>
          </p:cNvPr>
          <p:cNvSpPr>
            <a:spLocks noGrp="1"/>
          </p:cNvSpPr>
          <p:nvPr>
            <p:ph type="title"/>
          </p:nvPr>
        </p:nvSpPr>
        <p:spPr/>
        <p:txBody>
          <a:bodyPr>
            <a:normAutofit/>
          </a:bodyPr>
          <a:lstStyle/>
          <a:p>
            <a:r>
              <a:rPr lang="en-US" altLang="zh-CN" sz="4000" dirty="0"/>
              <a:t>Likelihood Computation: The Forward Algorithm</a:t>
            </a:r>
            <a:endParaRPr lang="zh-CN" altLang="en-US" sz="4000" dirty="0"/>
          </a:p>
        </p:txBody>
      </p:sp>
      <p:sp>
        <p:nvSpPr>
          <p:cNvPr id="3" name="内容占位符 2">
            <a:extLst>
              <a:ext uri="{FF2B5EF4-FFF2-40B4-BE49-F238E27FC236}">
                <a16:creationId xmlns:a16="http://schemas.microsoft.com/office/drawing/2014/main" id="{4E5BD7FA-F48B-465F-840B-9842ECF20733}"/>
              </a:ext>
            </a:extLst>
          </p:cNvPr>
          <p:cNvSpPr>
            <a:spLocks noGrp="1"/>
          </p:cNvSpPr>
          <p:nvPr>
            <p:ph idx="1"/>
          </p:nvPr>
        </p:nvSpPr>
        <p:spPr/>
        <p:txBody>
          <a:bodyPr>
            <a:normAutofit fontScale="925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600" dirty="0"/>
              <a:t>But of course, we don’t actually know what the hidden state sequence was</a:t>
            </a:r>
          </a:p>
          <a:p>
            <a:endParaRPr lang="en-US" altLang="zh-CN" dirty="0"/>
          </a:p>
          <a:p>
            <a:endParaRPr lang="en-US" altLang="zh-CN" dirty="0"/>
          </a:p>
        </p:txBody>
      </p:sp>
      <p:pic>
        <p:nvPicPr>
          <p:cNvPr id="4" name="图片 3">
            <a:extLst>
              <a:ext uri="{FF2B5EF4-FFF2-40B4-BE49-F238E27FC236}">
                <a16:creationId xmlns:a16="http://schemas.microsoft.com/office/drawing/2014/main" id="{EC09A2A5-5AE7-4A23-A8FA-5AFB9C2BB26A}"/>
              </a:ext>
            </a:extLst>
          </p:cNvPr>
          <p:cNvPicPr>
            <a:picLocks noChangeAspect="1"/>
          </p:cNvPicPr>
          <p:nvPr/>
        </p:nvPicPr>
        <p:blipFill>
          <a:blip r:embed="rId2"/>
          <a:stretch>
            <a:fillRect/>
          </a:stretch>
        </p:blipFill>
        <p:spPr>
          <a:xfrm>
            <a:off x="1985962" y="1838803"/>
            <a:ext cx="8220075" cy="819150"/>
          </a:xfrm>
          <a:prstGeom prst="rect">
            <a:avLst/>
          </a:prstGeom>
        </p:spPr>
      </p:pic>
      <p:pic>
        <p:nvPicPr>
          <p:cNvPr id="5" name="图片 4">
            <a:extLst>
              <a:ext uri="{FF2B5EF4-FFF2-40B4-BE49-F238E27FC236}">
                <a16:creationId xmlns:a16="http://schemas.microsoft.com/office/drawing/2014/main" id="{ED69E3B3-4CE3-4CC0-B73F-09F5F2AD8EDD}"/>
              </a:ext>
            </a:extLst>
          </p:cNvPr>
          <p:cNvPicPr>
            <a:picLocks noChangeAspect="1"/>
          </p:cNvPicPr>
          <p:nvPr/>
        </p:nvPicPr>
        <p:blipFill>
          <a:blip r:embed="rId3"/>
          <a:stretch>
            <a:fillRect/>
          </a:stretch>
        </p:blipFill>
        <p:spPr>
          <a:xfrm>
            <a:off x="1323974" y="2903084"/>
            <a:ext cx="9544050" cy="1895475"/>
          </a:xfrm>
          <a:prstGeom prst="rect">
            <a:avLst/>
          </a:prstGeom>
        </p:spPr>
      </p:pic>
      <p:pic>
        <p:nvPicPr>
          <p:cNvPr id="6" name="图片 5">
            <a:extLst>
              <a:ext uri="{FF2B5EF4-FFF2-40B4-BE49-F238E27FC236}">
                <a16:creationId xmlns:a16="http://schemas.microsoft.com/office/drawing/2014/main" id="{8A63C281-B84B-4DBA-9CEE-605D3C1BAB8B}"/>
              </a:ext>
            </a:extLst>
          </p:cNvPr>
          <p:cNvPicPr>
            <a:picLocks noChangeAspect="1"/>
          </p:cNvPicPr>
          <p:nvPr/>
        </p:nvPicPr>
        <p:blipFill>
          <a:blip r:embed="rId4"/>
          <a:stretch>
            <a:fillRect/>
          </a:stretch>
        </p:blipFill>
        <p:spPr>
          <a:xfrm>
            <a:off x="1147761" y="4905150"/>
            <a:ext cx="9896475" cy="581025"/>
          </a:xfrm>
          <a:prstGeom prst="rect">
            <a:avLst/>
          </a:prstGeom>
        </p:spPr>
      </p:pic>
      <p:pic>
        <p:nvPicPr>
          <p:cNvPr id="7" name="图片 6">
            <a:extLst>
              <a:ext uri="{FF2B5EF4-FFF2-40B4-BE49-F238E27FC236}">
                <a16:creationId xmlns:a16="http://schemas.microsoft.com/office/drawing/2014/main" id="{3AEDA1DB-E204-4462-B94F-9ACE225C7B60}"/>
              </a:ext>
            </a:extLst>
          </p:cNvPr>
          <p:cNvPicPr>
            <a:picLocks noChangeAspect="1"/>
          </p:cNvPicPr>
          <p:nvPr/>
        </p:nvPicPr>
        <p:blipFill>
          <a:blip r:embed="rId5"/>
          <a:stretch>
            <a:fillRect/>
          </a:stretch>
        </p:blipFill>
        <p:spPr>
          <a:xfrm>
            <a:off x="1676398" y="1947394"/>
            <a:ext cx="9677400" cy="2695575"/>
          </a:xfrm>
          <a:prstGeom prst="rect">
            <a:avLst/>
          </a:prstGeom>
        </p:spPr>
      </p:pic>
    </p:spTree>
    <p:extLst>
      <p:ext uri="{BB962C8B-B14F-4D97-AF65-F5344CB8AC3E}">
        <p14:creationId xmlns:p14="http://schemas.microsoft.com/office/powerpoint/2010/main" val="33200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CB62E-676C-4333-97D9-602233247374}"/>
              </a:ext>
            </a:extLst>
          </p:cNvPr>
          <p:cNvSpPr>
            <a:spLocks noGrp="1"/>
          </p:cNvSpPr>
          <p:nvPr>
            <p:ph type="title"/>
          </p:nvPr>
        </p:nvSpPr>
        <p:spPr/>
        <p:txBody>
          <a:bodyPr>
            <a:normAutofit/>
          </a:bodyPr>
          <a:lstStyle/>
          <a:p>
            <a:r>
              <a:rPr lang="en-US" altLang="zh-CN" sz="4000" dirty="0"/>
              <a:t>Likelihood Computation: The Forward Algorithm</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244F65-E483-487F-8300-2B8B1B2D8902}"/>
                  </a:ext>
                </a:extLst>
              </p:cNvPr>
              <p:cNvSpPr>
                <a:spLocks noGrp="1"/>
              </p:cNvSpPr>
              <p:nvPr>
                <p:ph idx="1"/>
              </p:nvPr>
            </p:nvSpPr>
            <p:spPr/>
            <p:txBody>
              <a:bodyPr/>
              <a:lstStyle/>
              <a:p>
                <a:r>
                  <a:rPr lang="en-US" altLang="zh-CN" dirty="0"/>
                  <a:t>Let’s compute the joint probability of being in a particular weather sequence </a:t>
                </a:r>
                <a14:m>
                  <m:oMath xmlns:m="http://schemas.openxmlformats.org/officeDocument/2006/math">
                    <m:r>
                      <a:rPr lang="en-US" altLang="zh-CN" b="0" i="1" smtClean="0">
                        <a:latin typeface="Cambria Math" panose="02040503050406030204" pitchFamily="18" charset="0"/>
                      </a:rPr>
                      <m:t>𝑄</m:t>
                    </m:r>
                  </m:oMath>
                </a14:m>
                <a:r>
                  <a:rPr lang="en-US" altLang="zh-CN" dirty="0"/>
                  <a:t> and generating a particular sequence </a:t>
                </a:r>
                <a14:m>
                  <m:oMath xmlns:m="http://schemas.openxmlformats.org/officeDocument/2006/math">
                    <m:r>
                      <a:rPr lang="en-US" altLang="zh-CN" b="0" i="1" smtClean="0">
                        <a:latin typeface="Cambria Math" panose="02040503050406030204" pitchFamily="18" charset="0"/>
                      </a:rPr>
                      <m:t>𝑂</m:t>
                    </m:r>
                  </m:oMath>
                </a14:m>
                <a:r>
                  <a:rPr lang="en-US" altLang="zh-CN" dirty="0"/>
                  <a:t> of ice-cream events</a:t>
                </a:r>
                <a:endParaRPr lang="zh-CN" altLang="en-US" dirty="0"/>
              </a:p>
            </p:txBody>
          </p:sp>
        </mc:Choice>
        <mc:Fallback xmlns="">
          <p:sp>
            <p:nvSpPr>
              <p:cNvPr id="3" name="内容占位符 2">
                <a:extLst>
                  <a:ext uri="{FF2B5EF4-FFF2-40B4-BE49-F238E27FC236}">
                    <a16:creationId xmlns:a16="http://schemas.microsoft.com/office/drawing/2014/main" id="{FB244F65-E483-487F-8300-2B8B1B2D8902}"/>
                  </a:ext>
                </a:extLst>
              </p:cNvPr>
              <p:cNvSpPr>
                <a:spLocks noGrp="1" noRot="1" noChangeAspect="1" noMove="1" noResize="1" noEditPoints="1" noAdjustHandles="1" noChangeArrowheads="1" noChangeShapeType="1" noTextEdit="1"/>
              </p:cNvSpPr>
              <p:nvPr>
                <p:ph idx="1"/>
              </p:nvPr>
            </p:nvSpPr>
            <p:spPr>
              <a:blipFill>
                <a:blip r:embed="rId2"/>
                <a:stretch>
                  <a:fillRect l="-1043" t="-2521" r="-191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7ED7CA3-1F63-4B00-90DF-C4F7769781B7}"/>
              </a:ext>
            </a:extLst>
          </p:cNvPr>
          <p:cNvPicPr>
            <a:picLocks noChangeAspect="1"/>
          </p:cNvPicPr>
          <p:nvPr/>
        </p:nvPicPr>
        <p:blipFill>
          <a:blip r:embed="rId3"/>
          <a:stretch>
            <a:fillRect/>
          </a:stretch>
        </p:blipFill>
        <p:spPr>
          <a:xfrm>
            <a:off x="1495425" y="3050973"/>
            <a:ext cx="9201150" cy="1085850"/>
          </a:xfrm>
          <a:prstGeom prst="rect">
            <a:avLst/>
          </a:prstGeom>
        </p:spPr>
      </p:pic>
      <p:pic>
        <p:nvPicPr>
          <p:cNvPr id="5" name="图片 4">
            <a:extLst>
              <a:ext uri="{FF2B5EF4-FFF2-40B4-BE49-F238E27FC236}">
                <a16:creationId xmlns:a16="http://schemas.microsoft.com/office/drawing/2014/main" id="{CEFD2368-5599-4C4E-840E-494398228E03}"/>
              </a:ext>
            </a:extLst>
          </p:cNvPr>
          <p:cNvPicPr>
            <a:picLocks noChangeAspect="1"/>
          </p:cNvPicPr>
          <p:nvPr/>
        </p:nvPicPr>
        <p:blipFill>
          <a:blip r:embed="rId4"/>
          <a:stretch>
            <a:fillRect/>
          </a:stretch>
        </p:blipFill>
        <p:spPr>
          <a:xfrm>
            <a:off x="1181100" y="4556818"/>
            <a:ext cx="9829800" cy="1200150"/>
          </a:xfrm>
          <a:prstGeom prst="rect">
            <a:avLst/>
          </a:prstGeom>
        </p:spPr>
      </p:pic>
      <p:pic>
        <p:nvPicPr>
          <p:cNvPr id="6" name="图片 5">
            <a:extLst>
              <a:ext uri="{FF2B5EF4-FFF2-40B4-BE49-F238E27FC236}">
                <a16:creationId xmlns:a16="http://schemas.microsoft.com/office/drawing/2014/main" id="{E4B8804A-06CA-473A-BE0C-538F3BE406DA}"/>
              </a:ext>
            </a:extLst>
          </p:cNvPr>
          <p:cNvPicPr>
            <a:picLocks noChangeAspect="1"/>
          </p:cNvPicPr>
          <p:nvPr/>
        </p:nvPicPr>
        <p:blipFill>
          <a:blip r:embed="rId5"/>
          <a:stretch>
            <a:fillRect/>
          </a:stretch>
        </p:blipFill>
        <p:spPr>
          <a:xfrm>
            <a:off x="1352550" y="2071687"/>
            <a:ext cx="9486900" cy="2714625"/>
          </a:xfrm>
          <a:prstGeom prst="rect">
            <a:avLst/>
          </a:prstGeom>
        </p:spPr>
      </p:pic>
    </p:spTree>
    <p:extLst>
      <p:ext uri="{BB962C8B-B14F-4D97-AF65-F5344CB8AC3E}">
        <p14:creationId xmlns:p14="http://schemas.microsoft.com/office/powerpoint/2010/main" val="380409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9B6F3-69A8-4AF0-AD22-0C1746047FBD}"/>
              </a:ext>
            </a:extLst>
          </p:cNvPr>
          <p:cNvSpPr>
            <a:spLocks noGrp="1"/>
          </p:cNvSpPr>
          <p:nvPr>
            <p:ph type="title"/>
          </p:nvPr>
        </p:nvSpPr>
        <p:spPr/>
        <p:txBody>
          <a:bodyPr>
            <a:normAutofit/>
          </a:bodyPr>
          <a:lstStyle/>
          <a:p>
            <a:r>
              <a:rPr lang="en-US" altLang="zh-CN" sz="4000" dirty="0"/>
              <a:t>Likelihood Computation: The Forward Algorithm</a:t>
            </a:r>
            <a:endParaRPr lang="zh-CN" altLang="en-US" sz="4000" dirty="0"/>
          </a:p>
        </p:txBody>
      </p:sp>
      <p:sp>
        <p:nvSpPr>
          <p:cNvPr id="3" name="内容占位符 2">
            <a:extLst>
              <a:ext uri="{FF2B5EF4-FFF2-40B4-BE49-F238E27FC236}">
                <a16:creationId xmlns:a16="http://schemas.microsoft.com/office/drawing/2014/main" id="{F6F6B6B1-A104-4102-BE75-B3DD0060ED7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CDFB4CE-2337-44DC-AE48-9372D70D77F5}"/>
              </a:ext>
            </a:extLst>
          </p:cNvPr>
          <p:cNvPicPr>
            <a:picLocks noChangeAspect="1"/>
          </p:cNvPicPr>
          <p:nvPr/>
        </p:nvPicPr>
        <p:blipFill>
          <a:blip r:embed="rId2"/>
          <a:stretch>
            <a:fillRect/>
          </a:stretch>
        </p:blipFill>
        <p:spPr>
          <a:xfrm>
            <a:off x="1333500" y="1890350"/>
            <a:ext cx="9525000" cy="2105025"/>
          </a:xfrm>
          <a:prstGeom prst="rect">
            <a:avLst/>
          </a:prstGeom>
        </p:spPr>
      </p:pic>
      <p:pic>
        <p:nvPicPr>
          <p:cNvPr id="5" name="图片 4">
            <a:extLst>
              <a:ext uri="{FF2B5EF4-FFF2-40B4-BE49-F238E27FC236}">
                <a16:creationId xmlns:a16="http://schemas.microsoft.com/office/drawing/2014/main" id="{357A53EA-8603-4078-B8EB-0344A1663852}"/>
              </a:ext>
            </a:extLst>
          </p:cNvPr>
          <p:cNvPicPr>
            <a:picLocks noChangeAspect="1"/>
          </p:cNvPicPr>
          <p:nvPr/>
        </p:nvPicPr>
        <p:blipFill>
          <a:blip r:embed="rId3"/>
          <a:stretch>
            <a:fillRect/>
          </a:stretch>
        </p:blipFill>
        <p:spPr>
          <a:xfrm>
            <a:off x="823912" y="3975245"/>
            <a:ext cx="10544175" cy="504825"/>
          </a:xfrm>
          <a:prstGeom prst="rect">
            <a:avLst/>
          </a:prstGeom>
        </p:spPr>
      </p:pic>
      <p:pic>
        <p:nvPicPr>
          <p:cNvPr id="7" name="图片 6">
            <a:extLst>
              <a:ext uri="{FF2B5EF4-FFF2-40B4-BE49-F238E27FC236}">
                <a16:creationId xmlns:a16="http://schemas.microsoft.com/office/drawing/2014/main" id="{D63C5E91-59A9-497C-A501-773C669573FD}"/>
              </a:ext>
            </a:extLst>
          </p:cNvPr>
          <p:cNvPicPr>
            <a:picLocks noChangeAspect="1"/>
          </p:cNvPicPr>
          <p:nvPr/>
        </p:nvPicPr>
        <p:blipFill>
          <a:blip r:embed="rId4"/>
          <a:stretch>
            <a:fillRect/>
          </a:stretch>
        </p:blipFill>
        <p:spPr>
          <a:xfrm>
            <a:off x="1333500" y="4778375"/>
            <a:ext cx="9563100" cy="1714500"/>
          </a:xfrm>
          <a:prstGeom prst="rect">
            <a:avLst/>
          </a:prstGeom>
        </p:spPr>
      </p:pic>
    </p:spTree>
    <p:extLst>
      <p:ext uri="{BB962C8B-B14F-4D97-AF65-F5344CB8AC3E}">
        <p14:creationId xmlns:p14="http://schemas.microsoft.com/office/powerpoint/2010/main" val="343354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9B6F3-69A8-4AF0-AD22-0C1746047FBD}"/>
              </a:ext>
            </a:extLst>
          </p:cNvPr>
          <p:cNvSpPr>
            <a:spLocks noGrp="1"/>
          </p:cNvSpPr>
          <p:nvPr>
            <p:ph type="title"/>
          </p:nvPr>
        </p:nvSpPr>
        <p:spPr/>
        <p:txBody>
          <a:bodyPr>
            <a:normAutofit/>
          </a:bodyPr>
          <a:lstStyle/>
          <a:p>
            <a:r>
              <a:rPr lang="en-US" altLang="zh-CN" sz="4000" dirty="0"/>
              <a:t>Likelihood Computation: The Forward Algorithm</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F6B6B1-A104-4102-BE75-B3DD0060ED70}"/>
                  </a:ext>
                </a:extLst>
              </p:cNvPr>
              <p:cNvSpPr>
                <a:spLocks noGrp="1"/>
              </p:cNvSpPr>
              <p:nvPr>
                <p:ph idx="1"/>
              </p:nvPr>
            </p:nvSpPr>
            <p:spPr/>
            <p:txBody>
              <a:bodyPr/>
              <a:lstStyle/>
              <a:p>
                <a:r>
                  <a:rPr lang="en-US" altLang="zh-CN" b="0" dirty="0"/>
                  <a:t>We use an efficient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r>
                  <a:rPr lang="zh-CN" altLang="en-US" dirty="0"/>
                  <a:t> </a:t>
                </a:r>
                <a:r>
                  <a:rPr lang="en-US" altLang="zh-CN" dirty="0"/>
                  <a:t>algorithm called the </a:t>
                </a:r>
                <a:r>
                  <a:rPr lang="en-US" altLang="zh-CN" i="1" dirty="0"/>
                  <a:t>forward algorithm </a:t>
                </a:r>
                <a:r>
                  <a:rPr lang="en-US" altLang="zh-CN" dirty="0"/>
                  <a:t>(a kind of dynamic programming algorithm)</a:t>
                </a:r>
                <a:endParaRPr lang="zh-CN" altLang="en-US" dirty="0"/>
              </a:p>
            </p:txBody>
          </p:sp>
        </mc:Choice>
        <mc:Fallback xmlns="">
          <p:sp>
            <p:nvSpPr>
              <p:cNvPr id="3" name="内容占位符 2">
                <a:extLst>
                  <a:ext uri="{FF2B5EF4-FFF2-40B4-BE49-F238E27FC236}">
                    <a16:creationId xmlns:a16="http://schemas.microsoft.com/office/drawing/2014/main" id="{F6F6B6B1-A104-4102-BE75-B3DD0060ED70}"/>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CF56886-A472-4449-B15B-448983F6E225}"/>
              </a:ext>
            </a:extLst>
          </p:cNvPr>
          <p:cNvPicPr>
            <a:picLocks noChangeAspect="1"/>
          </p:cNvPicPr>
          <p:nvPr/>
        </p:nvPicPr>
        <p:blipFill>
          <a:blip r:embed="rId3"/>
          <a:stretch>
            <a:fillRect/>
          </a:stretch>
        </p:blipFill>
        <p:spPr>
          <a:xfrm>
            <a:off x="404812" y="185737"/>
            <a:ext cx="11382375" cy="6486525"/>
          </a:xfrm>
          <a:prstGeom prst="rect">
            <a:avLst/>
          </a:prstGeom>
        </p:spPr>
      </p:pic>
    </p:spTree>
    <p:extLst>
      <p:ext uri="{BB962C8B-B14F-4D97-AF65-F5344CB8AC3E}">
        <p14:creationId xmlns:p14="http://schemas.microsoft.com/office/powerpoint/2010/main" val="176891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86DD65-1C24-44CD-B8B1-58F8F3B68815}"/>
              </a:ext>
            </a:extLst>
          </p:cNvPr>
          <p:cNvPicPr>
            <a:picLocks noChangeAspect="1"/>
          </p:cNvPicPr>
          <p:nvPr/>
        </p:nvPicPr>
        <p:blipFill>
          <a:blip r:embed="rId2"/>
          <a:stretch>
            <a:fillRect/>
          </a:stretch>
        </p:blipFill>
        <p:spPr>
          <a:xfrm>
            <a:off x="1357312" y="4762"/>
            <a:ext cx="9477375" cy="6848475"/>
          </a:xfrm>
          <a:prstGeom prst="rect">
            <a:avLst/>
          </a:prstGeom>
        </p:spPr>
      </p:pic>
    </p:spTree>
    <p:extLst>
      <p:ext uri="{BB962C8B-B14F-4D97-AF65-F5344CB8AC3E}">
        <p14:creationId xmlns:p14="http://schemas.microsoft.com/office/powerpoint/2010/main" val="3245555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820A3-3A34-4EFC-BB4C-B7E00F211193}"/>
              </a:ext>
            </a:extLst>
          </p:cNvPr>
          <p:cNvSpPr>
            <a:spLocks noGrp="1"/>
          </p:cNvSpPr>
          <p:nvPr>
            <p:ph type="title"/>
          </p:nvPr>
        </p:nvSpPr>
        <p:spPr/>
        <p:txBody>
          <a:bodyPr>
            <a:normAutofit/>
          </a:bodyPr>
          <a:lstStyle/>
          <a:p>
            <a:r>
              <a:rPr lang="en-US" altLang="zh-CN" sz="4000" dirty="0"/>
              <a:t>Likelihood Computation: The Forward Algorithm</a:t>
            </a:r>
            <a:endParaRPr lang="zh-CN" altLang="en-US" sz="4000" dirty="0"/>
          </a:p>
        </p:txBody>
      </p:sp>
      <p:pic>
        <p:nvPicPr>
          <p:cNvPr id="4" name="图片 3">
            <a:extLst>
              <a:ext uri="{FF2B5EF4-FFF2-40B4-BE49-F238E27FC236}">
                <a16:creationId xmlns:a16="http://schemas.microsoft.com/office/drawing/2014/main" id="{FF675174-6D01-4319-AF44-99656B0845E2}"/>
              </a:ext>
            </a:extLst>
          </p:cNvPr>
          <p:cNvPicPr>
            <a:picLocks noChangeAspect="1"/>
          </p:cNvPicPr>
          <p:nvPr/>
        </p:nvPicPr>
        <p:blipFill>
          <a:blip r:embed="rId2"/>
          <a:stretch>
            <a:fillRect/>
          </a:stretch>
        </p:blipFill>
        <p:spPr>
          <a:xfrm>
            <a:off x="1338262" y="1700092"/>
            <a:ext cx="9515475" cy="4962525"/>
          </a:xfrm>
          <a:prstGeom prst="rect">
            <a:avLst/>
          </a:prstGeom>
        </p:spPr>
      </p:pic>
    </p:spTree>
    <p:extLst>
      <p:ext uri="{BB962C8B-B14F-4D97-AF65-F5344CB8AC3E}">
        <p14:creationId xmlns:p14="http://schemas.microsoft.com/office/powerpoint/2010/main" val="1973438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1ED251F-EBA8-54E2-77AF-2DD3CE3AE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207885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C9751-7914-47EA-A636-18CF75E4B4CA}"/>
              </a:ext>
            </a:extLst>
          </p:cNvPr>
          <p:cNvSpPr>
            <a:spLocks noGrp="1"/>
          </p:cNvSpPr>
          <p:nvPr>
            <p:ph type="title"/>
          </p:nvPr>
        </p:nvSpPr>
        <p:spPr/>
        <p:txBody>
          <a:bodyPr/>
          <a:lstStyle/>
          <a:p>
            <a:r>
              <a:rPr lang="en-US" altLang="zh-CN" dirty="0"/>
              <a:t>HMM Training/Learning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76EFCDC-140B-46FF-A6C9-FB706C818E7B}"/>
                  </a:ext>
                </a:extLst>
              </p:cNvPr>
              <p:cNvSpPr>
                <a:spLocks noGrp="1"/>
              </p:cNvSpPr>
              <p:nvPr>
                <p:ph idx="1"/>
              </p:nvPr>
            </p:nvSpPr>
            <p:spPr/>
            <p:txBody>
              <a:bodyPr>
                <a:normAutofit/>
              </a:bodyPr>
              <a:lstStyle/>
              <a:p>
                <a:endParaRPr lang="en-US" altLang="zh-CN" dirty="0"/>
              </a:p>
              <a:p>
                <a:endParaRPr lang="en-US" altLang="zh-CN" dirty="0"/>
              </a:p>
              <a:p>
                <a:r>
                  <a:rPr lang="en-US" altLang="zh-CN" dirty="0"/>
                  <a:t>Let us start from a simple problem:</a:t>
                </a:r>
              </a:p>
              <a:p>
                <a:endParaRPr lang="en-US" altLang="zh-CN" dirty="0"/>
              </a:p>
              <a:p>
                <a:endParaRPr lang="en-US" altLang="zh-CN" dirty="0"/>
              </a:p>
              <a:p>
                <a:pPr lvl="1"/>
                <a:r>
                  <a:rPr lang="en-US" altLang="zh-CN" dirty="0"/>
                  <a:t>1) We can compute </a:t>
                </a:r>
                <a14:m>
                  <m:oMath xmlns:m="http://schemas.openxmlformats.org/officeDocument/2006/math">
                    <m:r>
                      <a:rPr lang="zh-CN" altLang="en-US" i="1" smtClean="0">
                        <a:latin typeface="Cambria Math" panose="02040503050406030204" pitchFamily="18" charset="0"/>
                      </a:rPr>
                      <m:t>𝜋</m:t>
                    </m:r>
                  </m:oMath>
                </a14:m>
                <a:endParaRPr lang="en-US" altLang="zh-CN" dirty="0"/>
              </a:p>
              <a:p>
                <a:pPr lvl="1"/>
                <a:endParaRPr lang="en-US" altLang="zh-CN" dirty="0"/>
              </a:p>
              <a:p>
                <a:pPr lvl="1"/>
                <a:endParaRPr lang="en-US" altLang="zh-CN" dirty="0"/>
              </a:p>
              <a:p>
                <a:pPr lvl="1"/>
                <a:r>
                  <a:rPr lang="en-US" altLang="zh-CN" dirty="0"/>
                  <a:t>2) We can compute </a:t>
                </a:r>
                <a14:m>
                  <m:oMath xmlns:m="http://schemas.openxmlformats.org/officeDocument/2006/math">
                    <m:r>
                      <a:rPr lang="en-US" altLang="zh-CN" b="0" i="1" smtClean="0">
                        <a:latin typeface="Cambria Math" panose="02040503050406030204" pitchFamily="18" charset="0"/>
                      </a:rPr>
                      <m:t>𝐴</m:t>
                    </m:r>
                  </m:oMath>
                </a14:m>
                <a:endParaRPr lang="zh-CN" altLang="en-US" dirty="0"/>
              </a:p>
            </p:txBody>
          </p:sp>
        </mc:Choice>
        <mc:Fallback xmlns="">
          <p:sp>
            <p:nvSpPr>
              <p:cNvPr id="3" name="内容占位符 2">
                <a:extLst>
                  <a:ext uri="{FF2B5EF4-FFF2-40B4-BE49-F238E27FC236}">
                    <a16:creationId xmlns:a16="http://schemas.microsoft.com/office/drawing/2014/main" id="{476EFCDC-140B-46FF-A6C9-FB706C818E7B}"/>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E623489-C15B-48E7-822F-FE19BB6C5420}"/>
              </a:ext>
            </a:extLst>
          </p:cNvPr>
          <p:cNvPicPr>
            <a:picLocks noChangeAspect="1"/>
          </p:cNvPicPr>
          <p:nvPr/>
        </p:nvPicPr>
        <p:blipFill>
          <a:blip r:embed="rId3"/>
          <a:stretch>
            <a:fillRect/>
          </a:stretch>
        </p:blipFill>
        <p:spPr>
          <a:xfrm>
            <a:off x="2466975" y="3406809"/>
            <a:ext cx="7258050" cy="762000"/>
          </a:xfrm>
          <a:prstGeom prst="rect">
            <a:avLst/>
          </a:prstGeom>
        </p:spPr>
      </p:pic>
      <p:pic>
        <p:nvPicPr>
          <p:cNvPr id="6" name="图片 5">
            <a:extLst>
              <a:ext uri="{FF2B5EF4-FFF2-40B4-BE49-F238E27FC236}">
                <a16:creationId xmlns:a16="http://schemas.microsoft.com/office/drawing/2014/main" id="{9E6C181C-725A-4A62-B8E4-15DEEB9C284F}"/>
              </a:ext>
            </a:extLst>
          </p:cNvPr>
          <p:cNvPicPr>
            <a:picLocks noChangeAspect="1"/>
          </p:cNvPicPr>
          <p:nvPr/>
        </p:nvPicPr>
        <p:blipFill>
          <a:blip r:embed="rId4"/>
          <a:stretch>
            <a:fillRect/>
          </a:stretch>
        </p:blipFill>
        <p:spPr>
          <a:xfrm>
            <a:off x="4503154" y="4839583"/>
            <a:ext cx="2838450" cy="542925"/>
          </a:xfrm>
          <a:prstGeom prst="rect">
            <a:avLst/>
          </a:prstGeom>
        </p:spPr>
      </p:pic>
      <p:pic>
        <p:nvPicPr>
          <p:cNvPr id="7" name="图片 6">
            <a:extLst>
              <a:ext uri="{FF2B5EF4-FFF2-40B4-BE49-F238E27FC236}">
                <a16:creationId xmlns:a16="http://schemas.microsoft.com/office/drawing/2014/main" id="{F4228766-B981-4C08-91B8-EB59C9177367}"/>
              </a:ext>
            </a:extLst>
          </p:cNvPr>
          <p:cNvPicPr>
            <a:picLocks noChangeAspect="1"/>
          </p:cNvPicPr>
          <p:nvPr/>
        </p:nvPicPr>
        <p:blipFill>
          <a:blip r:embed="rId5"/>
          <a:stretch>
            <a:fillRect/>
          </a:stretch>
        </p:blipFill>
        <p:spPr>
          <a:xfrm>
            <a:off x="3429000" y="5923784"/>
            <a:ext cx="5334000" cy="885825"/>
          </a:xfrm>
          <a:prstGeom prst="rect">
            <a:avLst/>
          </a:prstGeom>
        </p:spPr>
      </p:pic>
      <p:pic>
        <p:nvPicPr>
          <p:cNvPr id="9" name="图片 8">
            <a:extLst>
              <a:ext uri="{FF2B5EF4-FFF2-40B4-BE49-F238E27FC236}">
                <a16:creationId xmlns:a16="http://schemas.microsoft.com/office/drawing/2014/main" id="{83C409FA-651B-4EF6-8B46-1D0194E622B0}"/>
              </a:ext>
            </a:extLst>
          </p:cNvPr>
          <p:cNvPicPr>
            <a:picLocks noChangeAspect="1"/>
          </p:cNvPicPr>
          <p:nvPr/>
        </p:nvPicPr>
        <p:blipFill>
          <a:blip r:embed="rId6"/>
          <a:stretch>
            <a:fillRect/>
          </a:stretch>
        </p:blipFill>
        <p:spPr>
          <a:xfrm>
            <a:off x="1924050" y="1913680"/>
            <a:ext cx="8343900" cy="762000"/>
          </a:xfrm>
          <a:prstGeom prst="rect">
            <a:avLst/>
          </a:prstGeom>
        </p:spPr>
      </p:pic>
    </p:spTree>
    <p:extLst>
      <p:ext uri="{BB962C8B-B14F-4D97-AF65-F5344CB8AC3E}">
        <p14:creationId xmlns:p14="http://schemas.microsoft.com/office/powerpoint/2010/main" val="351612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DCAC2-00B8-433D-B8D4-128F5CDC7F60}"/>
              </a:ext>
            </a:extLst>
          </p:cNvPr>
          <p:cNvSpPr>
            <a:spLocks noGrp="1"/>
          </p:cNvSpPr>
          <p:nvPr>
            <p:ph type="title"/>
          </p:nvPr>
        </p:nvSpPr>
        <p:spPr/>
        <p:txBody>
          <a:bodyPr/>
          <a:lstStyle/>
          <a:p>
            <a:r>
              <a:rPr lang="en-US" altLang="zh-CN" dirty="0"/>
              <a:t>HMM Training/Learning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7674A9-F2B3-4838-AFE9-FF39F19A0380}"/>
                  </a:ext>
                </a:extLst>
              </p:cNvPr>
              <p:cNvSpPr>
                <a:spLocks noGrp="1"/>
              </p:cNvSpPr>
              <p:nvPr>
                <p:ph idx="1"/>
              </p:nvPr>
            </p:nvSpPr>
            <p:spPr/>
            <p:txBody>
              <a:bodyPr>
                <a:normAutofit/>
              </a:bodyPr>
              <a:lstStyle/>
              <a:p>
                <a:endParaRPr lang="en-US" altLang="zh-CN" dirty="0"/>
              </a:p>
              <a:p>
                <a:endParaRPr lang="en-US" altLang="zh-CN" dirty="0"/>
              </a:p>
              <a:p>
                <a:pPr lvl="1"/>
                <a:r>
                  <a:rPr lang="en-US" altLang="zh-CN" dirty="0"/>
                  <a:t>3) We compute </a:t>
                </a:r>
                <a14:m>
                  <m:oMath xmlns:m="http://schemas.openxmlformats.org/officeDocument/2006/math">
                    <m:r>
                      <a:rPr lang="en-US" altLang="zh-CN" b="0" i="1" smtClean="0">
                        <a:latin typeface="Cambria Math" panose="02040503050406030204" pitchFamily="18" charset="0"/>
                      </a:rPr>
                      <m:t>𝐵</m:t>
                    </m:r>
                  </m:oMath>
                </a14:m>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US" altLang="zh-CN" dirty="0"/>
                  <a:t>The real problem is harder: we don’t know the counts of being in any of the hidden states!!</a:t>
                </a:r>
                <a:endParaRPr lang="zh-CN" altLang="en-US" dirty="0"/>
              </a:p>
            </p:txBody>
          </p:sp>
        </mc:Choice>
        <mc:Fallback xmlns="">
          <p:sp>
            <p:nvSpPr>
              <p:cNvPr id="3" name="内容占位符 2">
                <a:extLst>
                  <a:ext uri="{FF2B5EF4-FFF2-40B4-BE49-F238E27FC236}">
                    <a16:creationId xmlns:a16="http://schemas.microsoft.com/office/drawing/2014/main" id="{447674A9-F2B3-4838-AFE9-FF39F19A0380}"/>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3D030534-1967-4A86-B5F5-509E9B34C530}"/>
              </a:ext>
            </a:extLst>
          </p:cNvPr>
          <p:cNvPicPr>
            <a:picLocks noChangeAspect="1"/>
          </p:cNvPicPr>
          <p:nvPr/>
        </p:nvPicPr>
        <p:blipFill>
          <a:blip r:embed="rId3"/>
          <a:stretch>
            <a:fillRect/>
          </a:stretch>
        </p:blipFill>
        <p:spPr>
          <a:xfrm>
            <a:off x="2466975" y="1751631"/>
            <a:ext cx="7258050" cy="762000"/>
          </a:xfrm>
          <a:prstGeom prst="rect">
            <a:avLst/>
          </a:prstGeom>
        </p:spPr>
      </p:pic>
      <p:pic>
        <p:nvPicPr>
          <p:cNvPr id="8" name="图片 7">
            <a:extLst>
              <a:ext uri="{FF2B5EF4-FFF2-40B4-BE49-F238E27FC236}">
                <a16:creationId xmlns:a16="http://schemas.microsoft.com/office/drawing/2014/main" id="{CE9062F5-ACE1-4B32-91BC-9F58883B8D24}"/>
              </a:ext>
            </a:extLst>
          </p:cNvPr>
          <p:cNvPicPr>
            <a:picLocks noChangeAspect="1"/>
          </p:cNvPicPr>
          <p:nvPr/>
        </p:nvPicPr>
        <p:blipFill>
          <a:blip r:embed="rId4"/>
          <a:stretch>
            <a:fillRect/>
          </a:stretch>
        </p:blipFill>
        <p:spPr>
          <a:xfrm>
            <a:off x="3300412" y="3358356"/>
            <a:ext cx="5591175" cy="1285875"/>
          </a:xfrm>
          <a:prstGeom prst="rect">
            <a:avLst/>
          </a:prstGeom>
        </p:spPr>
      </p:pic>
    </p:spTree>
    <p:extLst>
      <p:ext uri="{BB962C8B-B14F-4D97-AF65-F5344CB8AC3E}">
        <p14:creationId xmlns:p14="http://schemas.microsoft.com/office/powerpoint/2010/main" val="167730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A3E6F-07EE-48B1-949E-3F977CB15E70}"/>
              </a:ext>
            </a:extLst>
          </p:cNvPr>
          <p:cNvSpPr>
            <a:spLocks noGrp="1"/>
          </p:cNvSpPr>
          <p:nvPr>
            <p:ph type="title"/>
          </p:nvPr>
        </p:nvSpPr>
        <p:spPr/>
        <p:txBody>
          <a:bodyPr>
            <a:normAutofit/>
          </a:bodyPr>
          <a:lstStyle/>
          <a:p>
            <a:r>
              <a:rPr lang="en-US" altLang="zh-CN" sz="3600" dirty="0"/>
              <a:t>The Backward Probability</a:t>
            </a:r>
            <a:endParaRPr lang="zh-CN" altLang="en-US" sz="3600" dirty="0"/>
          </a:p>
        </p:txBody>
      </p:sp>
      <p:sp>
        <p:nvSpPr>
          <p:cNvPr id="3" name="内容占位符 2">
            <a:extLst>
              <a:ext uri="{FF2B5EF4-FFF2-40B4-BE49-F238E27FC236}">
                <a16:creationId xmlns:a16="http://schemas.microsoft.com/office/drawing/2014/main" id="{A6B1643A-4CF4-4BFE-BBBB-85A4AECAEA4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4095639-A28F-4CDF-9091-56AB9EC43EFA}"/>
              </a:ext>
            </a:extLst>
          </p:cNvPr>
          <p:cNvPicPr>
            <a:picLocks noChangeAspect="1"/>
          </p:cNvPicPr>
          <p:nvPr/>
        </p:nvPicPr>
        <p:blipFill>
          <a:blip r:embed="rId2"/>
          <a:stretch>
            <a:fillRect/>
          </a:stretch>
        </p:blipFill>
        <p:spPr>
          <a:xfrm>
            <a:off x="1343025" y="1830183"/>
            <a:ext cx="9505950" cy="1438275"/>
          </a:xfrm>
          <a:prstGeom prst="rect">
            <a:avLst/>
          </a:prstGeom>
        </p:spPr>
      </p:pic>
      <p:pic>
        <p:nvPicPr>
          <p:cNvPr id="6" name="图片 5">
            <a:extLst>
              <a:ext uri="{FF2B5EF4-FFF2-40B4-BE49-F238E27FC236}">
                <a16:creationId xmlns:a16="http://schemas.microsoft.com/office/drawing/2014/main" id="{AE8C80AE-36D5-4DA6-A3EC-969BA46EEA9E}"/>
              </a:ext>
            </a:extLst>
          </p:cNvPr>
          <p:cNvPicPr>
            <a:picLocks noChangeAspect="1"/>
          </p:cNvPicPr>
          <p:nvPr/>
        </p:nvPicPr>
        <p:blipFill>
          <a:blip r:embed="rId3"/>
          <a:stretch>
            <a:fillRect/>
          </a:stretch>
        </p:blipFill>
        <p:spPr>
          <a:xfrm>
            <a:off x="1304925" y="519112"/>
            <a:ext cx="9582150" cy="5819775"/>
          </a:xfrm>
          <a:prstGeom prst="rect">
            <a:avLst/>
          </a:prstGeom>
        </p:spPr>
      </p:pic>
    </p:spTree>
    <p:extLst>
      <p:ext uri="{BB962C8B-B14F-4D97-AF65-F5344CB8AC3E}">
        <p14:creationId xmlns:p14="http://schemas.microsoft.com/office/powerpoint/2010/main" val="411159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A3E6F-07EE-48B1-949E-3F977CB15E70}"/>
              </a:ext>
            </a:extLst>
          </p:cNvPr>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sp>
        <p:nvSpPr>
          <p:cNvPr id="3" name="内容占位符 2">
            <a:extLst>
              <a:ext uri="{FF2B5EF4-FFF2-40B4-BE49-F238E27FC236}">
                <a16:creationId xmlns:a16="http://schemas.microsoft.com/office/drawing/2014/main" id="{A6B1643A-4CF4-4BFE-BBBB-85A4AECAEA4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F933567-1A29-4CE0-8FBE-C7BA0FBCDE5D}"/>
              </a:ext>
            </a:extLst>
          </p:cNvPr>
          <p:cNvPicPr>
            <a:picLocks noChangeAspect="1"/>
          </p:cNvPicPr>
          <p:nvPr/>
        </p:nvPicPr>
        <p:blipFill>
          <a:blip r:embed="rId2"/>
          <a:stretch>
            <a:fillRect/>
          </a:stretch>
        </p:blipFill>
        <p:spPr>
          <a:xfrm>
            <a:off x="1233487" y="1826146"/>
            <a:ext cx="9725025" cy="1562100"/>
          </a:xfrm>
          <a:prstGeom prst="rect">
            <a:avLst/>
          </a:prstGeom>
        </p:spPr>
      </p:pic>
      <p:pic>
        <p:nvPicPr>
          <p:cNvPr id="5" name="图片 4">
            <a:extLst>
              <a:ext uri="{FF2B5EF4-FFF2-40B4-BE49-F238E27FC236}">
                <a16:creationId xmlns:a16="http://schemas.microsoft.com/office/drawing/2014/main" id="{E492EABF-B805-4CCF-8714-7CAE1CB99658}"/>
              </a:ext>
            </a:extLst>
          </p:cNvPr>
          <p:cNvPicPr>
            <a:picLocks noChangeAspect="1"/>
          </p:cNvPicPr>
          <p:nvPr/>
        </p:nvPicPr>
        <p:blipFill>
          <a:blip r:embed="rId3"/>
          <a:stretch>
            <a:fillRect/>
          </a:stretch>
        </p:blipFill>
        <p:spPr>
          <a:xfrm>
            <a:off x="1252537" y="3488800"/>
            <a:ext cx="9686925" cy="3352800"/>
          </a:xfrm>
          <a:prstGeom prst="rect">
            <a:avLst/>
          </a:prstGeom>
        </p:spPr>
      </p:pic>
    </p:spTree>
    <p:extLst>
      <p:ext uri="{BB962C8B-B14F-4D97-AF65-F5344CB8AC3E}">
        <p14:creationId xmlns:p14="http://schemas.microsoft.com/office/powerpoint/2010/main" val="66295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570BF2-74CE-4C59-A1AA-EAD67F609676}"/>
              </a:ext>
            </a:extLst>
          </p:cNvPr>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pic>
        <p:nvPicPr>
          <p:cNvPr id="4" name="内容占位符 3">
            <a:extLst>
              <a:ext uri="{FF2B5EF4-FFF2-40B4-BE49-F238E27FC236}">
                <a16:creationId xmlns:a16="http://schemas.microsoft.com/office/drawing/2014/main" id="{7151125A-ADA1-4D78-9CFD-1C95BF16ADDB}"/>
              </a:ext>
            </a:extLst>
          </p:cNvPr>
          <p:cNvPicPr>
            <a:picLocks noGrp="1" noChangeAspect="1"/>
          </p:cNvPicPr>
          <p:nvPr>
            <p:ph idx="1"/>
          </p:nvPr>
        </p:nvPicPr>
        <p:blipFill>
          <a:blip r:embed="rId2"/>
          <a:stretch>
            <a:fillRect/>
          </a:stretch>
        </p:blipFill>
        <p:spPr>
          <a:xfrm>
            <a:off x="2816212" y="1825625"/>
            <a:ext cx="6559576" cy="4351338"/>
          </a:xfrm>
          <a:prstGeom prst="rect">
            <a:avLst/>
          </a:prstGeom>
        </p:spPr>
      </p:pic>
      <p:pic>
        <p:nvPicPr>
          <p:cNvPr id="5" name="图片 4">
            <a:extLst>
              <a:ext uri="{FF2B5EF4-FFF2-40B4-BE49-F238E27FC236}">
                <a16:creationId xmlns:a16="http://schemas.microsoft.com/office/drawing/2014/main" id="{7A0F8354-A751-4175-925F-54971198C883}"/>
              </a:ext>
            </a:extLst>
          </p:cNvPr>
          <p:cNvPicPr>
            <a:picLocks noChangeAspect="1"/>
          </p:cNvPicPr>
          <p:nvPr/>
        </p:nvPicPr>
        <p:blipFill>
          <a:blip r:embed="rId3"/>
          <a:stretch>
            <a:fillRect/>
          </a:stretch>
        </p:blipFill>
        <p:spPr>
          <a:xfrm>
            <a:off x="1243012" y="6247313"/>
            <a:ext cx="9705975" cy="590550"/>
          </a:xfrm>
          <a:prstGeom prst="rect">
            <a:avLst/>
          </a:prstGeom>
        </p:spPr>
      </p:pic>
    </p:spTree>
    <p:extLst>
      <p:ext uri="{BB962C8B-B14F-4D97-AF65-F5344CB8AC3E}">
        <p14:creationId xmlns:p14="http://schemas.microsoft.com/office/powerpoint/2010/main" val="3594314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A3E6F-07EE-48B1-949E-3F977CB15E70}"/>
              </a:ext>
            </a:extLst>
          </p:cNvPr>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sp>
        <p:nvSpPr>
          <p:cNvPr id="3" name="内容占位符 2">
            <a:extLst>
              <a:ext uri="{FF2B5EF4-FFF2-40B4-BE49-F238E27FC236}">
                <a16:creationId xmlns:a16="http://schemas.microsoft.com/office/drawing/2014/main" id="{A6B1643A-4CF4-4BFE-BBBB-85A4AECAEA4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C23597C-7EC8-406E-B5C1-8C6BF6D7AB3F}"/>
              </a:ext>
            </a:extLst>
          </p:cNvPr>
          <p:cNvPicPr>
            <a:picLocks noChangeAspect="1"/>
          </p:cNvPicPr>
          <p:nvPr/>
        </p:nvPicPr>
        <p:blipFill>
          <a:blip r:embed="rId2"/>
          <a:stretch>
            <a:fillRect/>
          </a:stretch>
        </p:blipFill>
        <p:spPr>
          <a:xfrm>
            <a:off x="1238250" y="1644513"/>
            <a:ext cx="9715500" cy="3800475"/>
          </a:xfrm>
          <a:prstGeom prst="rect">
            <a:avLst/>
          </a:prstGeom>
        </p:spPr>
      </p:pic>
      <p:pic>
        <p:nvPicPr>
          <p:cNvPr id="5" name="图片 4">
            <a:extLst>
              <a:ext uri="{FF2B5EF4-FFF2-40B4-BE49-F238E27FC236}">
                <a16:creationId xmlns:a16="http://schemas.microsoft.com/office/drawing/2014/main" id="{3318D873-E7AC-4DE2-81EE-41EDDC6AE327}"/>
              </a:ext>
            </a:extLst>
          </p:cNvPr>
          <p:cNvPicPr>
            <a:picLocks noChangeAspect="1"/>
          </p:cNvPicPr>
          <p:nvPr/>
        </p:nvPicPr>
        <p:blipFill>
          <a:blip r:embed="rId3"/>
          <a:stretch>
            <a:fillRect/>
          </a:stretch>
        </p:blipFill>
        <p:spPr>
          <a:xfrm>
            <a:off x="1328737" y="5649651"/>
            <a:ext cx="9534525" cy="952500"/>
          </a:xfrm>
          <a:prstGeom prst="rect">
            <a:avLst/>
          </a:prstGeom>
        </p:spPr>
      </p:pic>
    </p:spTree>
    <p:extLst>
      <p:ext uri="{BB962C8B-B14F-4D97-AF65-F5344CB8AC3E}">
        <p14:creationId xmlns:p14="http://schemas.microsoft.com/office/powerpoint/2010/main" val="2114812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A3E6F-07EE-48B1-949E-3F977CB15E70}"/>
              </a:ext>
            </a:extLst>
          </p:cNvPr>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sp>
        <p:nvSpPr>
          <p:cNvPr id="3" name="内容占位符 2">
            <a:extLst>
              <a:ext uri="{FF2B5EF4-FFF2-40B4-BE49-F238E27FC236}">
                <a16:creationId xmlns:a16="http://schemas.microsoft.com/office/drawing/2014/main" id="{A6B1643A-4CF4-4BFE-BBBB-85A4AECAEA4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4A22C8F-45AF-4A31-8648-9172724516CE}"/>
              </a:ext>
            </a:extLst>
          </p:cNvPr>
          <p:cNvPicPr>
            <a:picLocks noChangeAspect="1"/>
          </p:cNvPicPr>
          <p:nvPr/>
        </p:nvPicPr>
        <p:blipFill>
          <a:blip r:embed="rId2"/>
          <a:stretch>
            <a:fillRect/>
          </a:stretch>
        </p:blipFill>
        <p:spPr>
          <a:xfrm>
            <a:off x="1271587" y="2749770"/>
            <a:ext cx="9648825" cy="2562225"/>
          </a:xfrm>
          <a:prstGeom prst="rect">
            <a:avLst/>
          </a:prstGeom>
        </p:spPr>
      </p:pic>
    </p:spTree>
    <p:extLst>
      <p:ext uri="{BB962C8B-B14F-4D97-AF65-F5344CB8AC3E}">
        <p14:creationId xmlns:p14="http://schemas.microsoft.com/office/powerpoint/2010/main" val="3768021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A3E6F-07EE-48B1-949E-3F977CB15E70}"/>
              </a:ext>
            </a:extLst>
          </p:cNvPr>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sp>
        <p:nvSpPr>
          <p:cNvPr id="3" name="内容占位符 2">
            <a:extLst>
              <a:ext uri="{FF2B5EF4-FFF2-40B4-BE49-F238E27FC236}">
                <a16:creationId xmlns:a16="http://schemas.microsoft.com/office/drawing/2014/main" id="{A6B1643A-4CF4-4BFE-BBBB-85A4AECAEA4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A636EF8-62C5-4191-B038-33D8B98B0993}"/>
              </a:ext>
            </a:extLst>
          </p:cNvPr>
          <p:cNvPicPr>
            <a:picLocks noChangeAspect="1"/>
          </p:cNvPicPr>
          <p:nvPr/>
        </p:nvPicPr>
        <p:blipFill>
          <a:blip r:embed="rId2"/>
          <a:stretch>
            <a:fillRect/>
          </a:stretch>
        </p:blipFill>
        <p:spPr>
          <a:xfrm>
            <a:off x="1219200" y="1484100"/>
            <a:ext cx="9753600" cy="5381625"/>
          </a:xfrm>
          <a:prstGeom prst="rect">
            <a:avLst/>
          </a:prstGeom>
        </p:spPr>
      </p:pic>
    </p:spTree>
    <p:extLst>
      <p:ext uri="{BB962C8B-B14F-4D97-AF65-F5344CB8AC3E}">
        <p14:creationId xmlns:p14="http://schemas.microsoft.com/office/powerpoint/2010/main" val="9688405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A3E6F-07EE-48B1-949E-3F977CB15E70}"/>
              </a:ext>
            </a:extLst>
          </p:cNvPr>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pic>
        <p:nvPicPr>
          <p:cNvPr id="4" name="图片 3">
            <a:extLst>
              <a:ext uri="{FF2B5EF4-FFF2-40B4-BE49-F238E27FC236}">
                <a16:creationId xmlns:a16="http://schemas.microsoft.com/office/drawing/2014/main" id="{7E9AA8B4-9DA8-4859-9860-7D4A4E5208A6}"/>
              </a:ext>
            </a:extLst>
          </p:cNvPr>
          <p:cNvPicPr>
            <a:picLocks noChangeAspect="1"/>
          </p:cNvPicPr>
          <p:nvPr/>
        </p:nvPicPr>
        <p:blipFill rotWithShape="1">
          <a:blip r:embed="rId2"/>
          <a:srcRect l="24304" t="14684" r="20728" b="11730"/>
          <a:stretch/>
        </p:blipFill>
        <p:spPr>
          <a:xfrm>
            <a:off x="2963119" y="1747777"/>
            <a:ext cx="6701742" cy="5046563"/>
          </a:xfrm>
          <a:prstGeom prst="rect">
            <a:avLst/>
          </a:prstGeom>
        </p:spPr>
      </p:pic>
    </p:spTree>
    <p:extLst>
      <p:ext uri="{BB962C8B-B14F-4D97-AF65-F5344CB8AC3E}">
        <p14:creationId xmlns:p14="http://schemas.microsoft.com/office/powerpoint/2010/main" val="1174041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FDC9A-FD1B-451D-870A-85CB3F42347F}"/>
              </a:ext>
            </a:extLst>
          </p:cNvPr>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pic>
        <p:nvPicPr>
          <p:cNvPr id="4" name="图片 3">
            <a:extLst>
              <a:ext uri="{FF2B5EF4-FFF2-40B4-BE49-F238E27FC236}">
                <a16:creationId xmlns:a16="http://schemas.microsoft.com/office/drawing/2014/main" id="{495A6B3E-5DB4-4484-B4DA-C5B1120E9FC6}"/>
              </a:ext>
            </a:extLst>
          </p:cNvPr>
          <p:cNvPicPr>
            <a:picLocks noChangeAspect="1"/>
          </p:cNvPicPr>
          <p:nvPr/>
        </p:nvPicPr>
        <p:blipFill>
          <a:blip r:embed="rId2"/>
          <a:stretch>
            <a:fillRect/>
          </a:stretch>
        </p:blipFill>
        <p:spPr>
          <a:xfrm>
            <a:off x="1238250" y="2548731"/>
            <a:ext cx="9715500" cy="2905125"/>
          </a:xfrm>
          <a:prstGeom prst="rect">
            <a:avLst/>
          </a:prstGeom>
        </p:spPr>
      </p:pic>
    </p:spTree>
    <p:extLst>
      <p:ext uri="{BB962C8B-B14F-4D97-AF65-F5344CB8AC3E}">
        <p14:creationId xmlns:p14="http://schemas.microsoft.com/office/powerpoint/2010/main" val="3639557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812057-04F8-9D06-FDB0-4959F46F9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64856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FE1CE75-C9A6-45A1-B135-EFD20CDD6425}"/>
              </a:ext>
            </a:extLst>
          </p:cNvPr>
          <p:cNvPicPr>
            <a:picLocks noChangeAspect="1"/>
          </p:cNvPicPr>
          <p:nvPr/>
        </p:nvPicPr>
        <p:blipFill rotWithShape="1">
          <a:blip r:embed="rId2"/>
          <a:srcRect l="28101" t="14008" r="18734" b="9931"/>
          <a:stretch/>
        </p:blipFill>
        <p:spPr>
          <a:xfrm>
            <a:off x="3426106" y="960698"/>
            <a:ext cx="6481823" cy="5216265"/>
          </a:xfrm>
          <a:prstGeom prst="rect">
            <a:avLst/>
          </a:prstGeom>
        </p:spPr>
      </p:pic>
    </p:spTree>
    <p:extLst>
      <p:ext uri="{BB962C8B-B14F-4D97-AF65-F5344CB8AC3E}">
        <p14:creationId xmlns:p14="http://schemas.microsoft.com/office/powerpoint/2010/main" val="2982666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22FF247-2262-D317-DFC0-D8C6BD129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290627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D7EDC8-BC58-3395-98B7-198AF2253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610076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1B9817-9446-A536-BB08-6A6074E1F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978674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BB4762A-9DC1-4B2B-825B-54B346E3F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648" y="2561633"/>
            <a:ext cx="9580703" cy="2658760"/>
          </a:xfrm>
          <a:prstGeom prst="rect">
            <a:avLst/>
          </a:prstGeom>
        </p:spPr>
      </p:pic>
      <p:sp>
        <p:nvSpPr>
          <p:cNvPr id="5" name="标题 4">
            <a:extLst>
              <a:ext uri="{FF2B5EF4-FFF2-40B4-BE49-F238E27FC236}">
                <a16:creationId xmlns:a16="http://schemas.microsoft.com/office/drawing/2014/main" id="{7C5048A4-305A-4056-9FDF-631524E8ACEE}"/>
              </a:ext>
            </a:extLst>
          </p:cNvPr>
          <p:cNvSpPr>
            <a:spLocks noGrp="1"/>
          </p:cNvSpPr>
          <p:nvPr>
            <p:ph type="title"/>
          </p:nvPr>
        </p:nvSpPr>
        <p:spPr/>
        <p:txBody>
          <a:bodyPr/>
          <a:lstStyle/>
          <a:p>
            <a:r>
              <a:rPr lang="zh-CN" altLang="en-US" dirty="0"/>
              <a:t>大模型时代的知识</a:t>
            </a:r>
          </a:p>
        </p:txBody>
      </p:sp>
    </p:spTree>
    <p:extLst>
      <p:ext uri="{BB962C8B-B14F-4D97-AF65-F5344CB8AC3E}">
        <p14:creationId xmlns:p14="http://schemas.microsoft.com/office/powerpoint/2010/main" val="2401816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A12B8-D4FD-03D8-DEE6-F6432D4BE97B}"/>
              </a:ext>
            </a:extLst>
          </p:cNvPr>
          <p:cNvSpPr>
            <a:spLocks noGrp="1"/>
          </p:cNvSpPr>
          <p:nvPr>
            <p:ph type="title"/>
          </p:nvPr>
        </p:nvSpPr>
        <p:spPr/>
        <p:txBody>
          <a:bodyPr/>
          <a:lstStyle/>
          <a:p>
            <a:r>
              <a:rPr lang="zh-CN" altLang="en-US">
                <a:latin typeface="Times New Roman" panose="02020603050405020304" pitchFamily="18" charset="0"/>
                <a:ea typeface="Microsoft YaHei" panose="020B0503020204020204" pitchFamily="34" charset="-122"/>
                <a:cs typeface="Times New Roman" panose="02020603050405020304" pitchFamily="18" charset="0"/>
              </a:rPr>
              <a:t>背景与动机</a:t>
            </a: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3D3B380D-4864-69AF-8B4E-B5177B5D83FA}"/>
              </a:ext>
            </a:extLst>
          </p:cNvPr>
          <p:cNvSpPr>
            <a:spLocks noGrp="1"/>
          </p:cNvSpPr>
          <p:nvPr>
            <p:ph idx="1"/>
          </p:nvPr>
        </p:nvSpPr>
        <p:spPr>
          <a:xfrm>
            <a:off x="370728" y="1263372"/>
            <a:ext cx="11500618" cy="4862641"/>
          </a:xfrm>
        </p:spPr>
        <p:txBody>
          <a:bodyPr/>
          <a:lstStyle/>
          <a:p>
            <a:r>
              <a:rPr lang="en-US" altLang="zh-CN" dirty="0" err="1">
                <a:latin typeface="Times New Roman" panose="02020603050405020304" pitchFamily="18" charset="0"/>
                <a:cs typeface="Times New Roman" panose="02020603050405020304" pitchFamily="18" charset="0"/>
              </a:rPr>
              <a:t>ChatGPT</a:t>
            </a:r>
            <a:r>
              <a:rPr lang="zh-CN" altLang="en-US" dirty="0">
                <a:latin typeface="Times New Roman" panose="02020603050405020304" pitchFamily="18" charset="0"/>
                <a:cs typeface="Times New Roman" panose="02020603050405020304" pitchFamily="18" charset="0"/>
              </a:rPr>
              <a:t>并不是那么万能</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不擅长复杂推理和知识密集型任务</a:t>
            </a:r>
            <a:endParaRPr lang="en-US" altLang="zh-CN"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56E503FC-1861-419C-189E-D2170FCD67C3}"/>
              </a:ext>
            </a:extLst>
          </p:cNvPr>
          <p:cNvSpPr txBox="1"/>
          <p:nvPr/>
        </p:nvSpPr>
        <p:spPr>
          <a:xfrm>
            <a:off x="1998388" y="6307104"/>
            <a:ext cx="8245298" cy="370275"/>
          </a:xfrm>
          <a:prstGeom prst="rect">
            <a:avLst/>
          </a:prstGeom>
          <a:noFill/>
        </p:spPr>
        <p:txBody>
          <a:bodyPr wrap="none" rtlCol="0">
            <a:spAutoFit/>
          </a:bodyPr>
          <a:lstStyle/>
          <a:p>
            <a:pPr defTabSz="916777"/>
            <a:r>
              <a:rPr lang="en-US" altLang="zh-CN" sz="1805"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rPr>
              <a:t>Zhao, Wayne Xin et al. “A Survey of Large Language Models.” </a:t>
            </a:r>
            <a:r>
              <a:rPr lang="en-US" altLang="zh-CN" sz="1805" dirty="0" err="1">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rPr>
              <a:t>ArXiv</a:t>
            </a:r>
            <a:r>
              <a:rPr lang="en-US" altLang="zh-CN" sz="1805"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rPr>
              <a:t> abs/2303.18223</a:t>
            </a:r>
            <a:endParaRPr lang="zh-CN" altLang="en-US" sz="1805"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 name="组合 13">
            <a:extLst>
              <a:ext uri="{FF2B5EF4-FFF2-40B4-BE49-F238E27FC236}">
                <a16:creationId xmlns:a16="http://schemas.microsoft.com/office/drawing/2014/main" id="{560E23F0-2FBA-4E04-A094-C9526712F7AA}"/>
              </a:ext>
            </a:extLst>
          </p:cNvPr>
          <p:cNvGrpSpPr/>
          <p:nvPr/>
        </p:nvGrpSpPr>
        <p:grpSpPr>
          <a:xfrm>
            <a:off x="270581" y="2289445"/>
            <a:ext cx="11745149" cy="1379952"/>
            <a:chOff x="269539" y="2706421"/>
            <a:chExt cx="11715242" cy="1376438"/>
          </a:xfrm>
        </p:grpSpPr>
        <p:pic>
          <p:nvPicPr>
            <p:cNvPr id="5" name="图片 4">
              <a:extLst>
                <a:ext uri="{FF2B5EF4-FFF2-40B4-BE49-F238E27FC236}">
                  <a16:creationId xmlns:a16="http://schemas.microsoft.com/office/drawing/2014/main" id="{812651A2-1FE2-4802-95D4-1A02D7A50273}"/>
                </a:ext>
              </a:extLst>
            </p:cNvPr>
            <p:cNvPicPr>
              <a:picLocks noChangeAspect="1"/>
            </p:cNvPicPr>
            <p:nvPr/>
          </p:nvPicPr>
          <p:blipFill rotWithShape="1">
            <a:blip r:embed="rId3">
              <a:extLst>
                <a:ext uri="{28A0092B-C50C-407E-A947-70E740481C1C}">
                  <a14:useLocalDpi xmlns:a14="http://schemas.microsoft.com/office/drawing/2010/main" val="0"/>
                </a:ext>
              </a:extLst>
            </a:blip>
            <a:srcRect b="51143"/>
            <a:stretch/>
          </p:blipFill>
          <p:spPr>
            <a:xfrm>
              <a:off x="7391675" y="2720939"/>
              <a:ext cx="4508010" cy="1361920"/>
            </a:xfrm>
            <a:prstGeom prst="rect">
              <a:avLst/>
            </a:prstGeom>
          </p:spPr>
        </p:pic>
        <p:pic>
          <p:nvPicPr>
            <p:cNvPr id="10" name="图片 9">
              <a:extLst>
                <a:ext uri="{FF2B5EF4-FFF2-40B4-BE49-F238E27FC236}">
                  <a16:creationId xmlns:a16="http://schemas.microsoft.com/office/drawing/2014/main" id="{9608A9FE-5382-7B4C-DE73-1ABAE43C9283}"/>
                </a:ext>
              </a:extLst>
            </p:cNvPr>
            <p:cNvPicPr>
              <a:picLocks noChangeAspect="1"/>
            </p:cNvPicPr>
            <p:nvPr/>
          </p:nvPicPr>
          <p:blipFill rotWithShape="1">
            <a:blip r:embed="rId4">
              <a:extLst>
                <a:ext uri="{28A0092B-C50C-407E-A947-70E740481C1C}">
                  <a14:useLocalDpi xmlns:a14="http://schemas.microsoft.com/office/drawing/2010/main" val="0"/>
                </a:ext>
              </a:extLst>
            </a:blip>
            <a:srcRect b="51396"/>
            <a:stretch/>
          </p:blipFill>
          <p:spPr>
            <a:xfrm>
              <a:off x="269539" y="2706421"/>
              <a:ext cx="7092312" cy="1361920"/>
            </a:xfrm>
            <a:prstGeom prst="rect">
              <a:avLst/>
            </a:prstGeom>
          </p:spPr>
        </p:pic>
        <p:sp>
          <p:nvSpPr>
            <p:cNvPr id="13" name="矩形 12">
              <a:extLst>
                <a:ext uri="{FF2B5EF4-FFF2-40B4-BE49-F238E27FC236}">
                  <a16:creationId xmlns:a16="http://schemas.microsoft.com/office/drawing/2014/main" id="{52F58C1D-60C8-E4B6-DFEB-7323ACF7C25A}"/>
                </a:ext>
              </a:extLst>
            </p:cNvPr>
            <p:cNvSpPr/>
            <p:nvPr/>
          </p:nvSpPr>
          <p:spPr>
            <a:xfrm>
              <a:off x="269539" y="3282485"/>
              <a:ext cx="11715242" cy="432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Calibri"/>
                <a:ea typeface="宋体" panose="02010600030101010101" pitchFamily="2" charset="-122"/>
              </a:endParaRPr>
            </a:p>
          </p:txBody>
        </p:sp>
      </p:grpSp>
      <p:pic>
        <p:nvPicPr>
          <p:cNvPr id="16" name="图片 15">
            <a:extLst>
              <a:ext uri="{FF2B5EF4-FFF2-40B4-BE49-F238E27FC236}">
                <a16:creationId xmlns:a16="http://schemas.microsoft.com/office/drawing/2014/main" id="{9320CB15-FC18-E0A7-E113-5C349A1A6B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54" y="3700953"/>
            <a:ext cx="7927978" cy="2465991"/>
          </a:xfrm>
          <a:prstGeom prst="rect">
            <a:avLst/>
          </a:prstGeom>
        </p:spPr>
      </p:pic>
      <p:sp>
        <p:nvSpPr>
          <p:cNvPr id="17" name="矩形 16">
            <a:extLst>
              <a:ext uri="{FF2B5EF4-FFF2-40B4-BE49-F238E27FC236}">
                <a16:creationId xmlns:a16="http://schemas.microsoft.com/office/drawing/2014/main" id="{AB0DE912-A5C3-0F4B-EE37-4592302C62E2}"/>
              </a:ext>
            </a:extLst>
          </p:cNvPr>
          <p:cNvSpPr/>
          <p:nvPr/>
        </p:nvSpPr>
        <p:spPr>
          <a:xfrm>
            <a:off x="59854" y="5802014"/>
            <a:ext cx="7927978" cy="3702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Calibri"/>
              <a:ea typeface="宋体" panose="02010600030101010101" pitchFamily="2" charset="-122"/>
            </a:endParaRPr>
          </a:p>
        </p:txBody>
      </p:sp>
      <p:grpSp>
        <p:nvGrpSpPr>
          <p:cNvPr id="21" name="组合 20">
            <a:extLst>
              <a:ext uri="{FF2B5EF4-FFF2-40B4-BE49-F238E27FC236}">
                <a16:creationId xmlns:a16="http://schemas.microsoft.com/office/drawing/2014/main" id="{1F4F6667-A9A6-A521-DC8F-C52656BEB53E}"/>
              </a:ext>
            </a:extLst>
          </p:cNvPr>
          <p:cNvGrpSpPr/>
          <p:nvPr/>
        </p:nvGrpSpPr>
        <p:grpSpPr>
          <a:xfrm>
            <a:off x="8027647" y="4033858"/>
            <a:ext cx="4067251" cy="2066240"/>
            <a:chOff x="8006853" y="3697822"/>
            <a:chExt cx="4056895" cy="2060979"/>
          </a:xfrm>
        </p:grpSpPr>
        <p:pic>
          <p:nvPicPr>
            <p:cNvPr id="19" name="图片 18">
              <a:extLst>
                <a:ext uri="{FF2B5EF4-FFF2-40B4-BE49-F238E27FC236}">
                  <a16:creationId xmlns:a16="http://schemas.microsoft.com/office/drawing/2014/main" id="{AA8D6863-4E48-16F4-05B3-4C731714CCA6}"/>
                </a:ext>
              </a:extLst>
            </p:cNvPr>
            <p:cNvPicPr>
              <a:picLocks noChangeAspect="1"/>
            </p:cNvPicPr>
            <p:nvPr/>
          </p:nvPicPr>
          <p:blipFill rotWithShape="1">
            <a:blip r:embed="rId6">
              <a:extLst>
                <a:ext uri="{28A0092B-C50C-407E-A947-70E740481C1C}">
                  <a14:useLocalDpi xmlns:a14="http://schemas.microsoft.com/office/drawing/2010/main" val="0"/>
                </a:ext>
              </a:extLst>
            </a:blip>
            <a:srcRect b="25750"/>
            <a:stretch/>
          </p:blipFill>
          <p:spPr>
            <a:xfrm>
              <a:off x="8006853" y="3697822"/>
              <a:ext cx="4046571" cy="1810680"/>
            </a:xfrm>
            <a:prstGeom prst="rect">
              <a:avLst/>
            </a:prstGeom>
          </p:spPr>
        </p:pic>
        <p:pic>
          <p:nvPicPr>
            <p:cNvPr id="20" name="图片 19">
              <a:extLst>
                <a:ext uri="{FF2B5EF4-FFF2-40B4-BE49-F238E27FC236}">
                  <a16:creationId xmlns:a16="http://schemas.microsoft.com/office/drawing/2014/main" id="{DC0C8017-A2E5-2AA7-DA1E-3D912250D287}"/>
                </a:ext>
              </a:extLst>
            </p:cNvPr>
            <p:cNvPicPr>
              <a:picLocks noChangeAspect="1"/>
            </p:cNvPicPr>
            <p:nvPr/>
          </p:nvPicPr>
          <p:blipFill rotWithShape="1">
            <a:blip r:embed="rId6">
              <a:extLst>
                <a:ext uri="{28A0092B-C50C-407E-A947-70E740481C1C}">
                  <a14:useLocalDpi xmlns:a14="http://schemas.microsoft.com/office/drawing/2010/main" val="0"/>
                </a:ext>
              </a:extLst>
            </a:blip>
            <a:srcRect t="92684"/>
            <a:stretch/>
          </p:blipFill>
          <p:spPr>
            <a:xfrm>
              <a:off x="8017177" y="5580383"/>
              <a:ext cx="4046571" cy="178418"/>
            </a:xfrm>
            <a:prstGeom prst="rect">
              <a:avLst/>
            </a:prstGeom>
          </p:spPr>
        </p:pic>
      </p:grpSp>
      <p:sp>
        <p:nvSpPr>
          <p:cNvPr id="22" name="矩形 21">
            <a:extLst>
              <a:ext uri="{FF2B5EF4-FFF2-40B4-BE49-F238E27FC236}">
                <a16:creationId xmlns:a16="http://schemas.microsoft.com/office/drawing/2014/main" id="{5D78DDC5-B28E-6F26-741F-4FE4CF3EE34A}"/>
              </a:ext>
            </a:extLst>
          </p:cNvPr>
          <p:cNvSpPr/>
          <p:nvPr/>
        </p:nvSpPr>
        <p:spPr>
          <a:xfrm>
            <a:off x="8087979" y="5671098"/>
            <a:ext cx="3878575" cy="4958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Calibri"/>
              <a:ea typeface="宋体" panose="02010600030101010101" pitchFamily="2" charset="-122"/>
            </a:endParaRPr>
          </a:p>
        </p:txBody>
      </p:sp>
    </p:spTree>
    <p:extLst>
      <p:ext uri="{BB962C8B-B14F-4D97-AF65-F5344CB8AC3E}">
        <p14:creationId xmlns:p14="http://schemas.microsoft.com/office/powerpoint/2010/main" val="1899110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A12B8-D4FD-03D8-DEE6-F6432D4BE97B}"/>
              </a:ext>
            </a:extLst>
          </p:cNvPr>
          <p:cNvSpPr>
            <a:spLocks noGrp="1"/>
          </p:cNvSpPr>
          <p:nvPr>
            <p:ph type="title"/>
          </p:nvPr>
        </p:nvSpPr>
        <p:spPr/>
        <p:txBody>
          <a:bodyPr/>
          <a:lstStyle/>
          <a:p>
            <a:r>
              <a:rPr lang="zh-CN" altLang="en-US">
                <a:latin typeface="Times New Roman" panose="02020603050405020304" pitchFamily="18" charset="0"/>
                <a:ea typeface="Microsoft YaHei" panose="020B0503020204020204" pitchFamily="34" charset="-122"/>
                <a:cs typeface="Times New Roman" panose="02020603050405020304" pitchFamily="18" charset="0"/>
              </a:rPr>
              <a:t>背景与动机</a:t>
            </a: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3D3B380D-4864-69AF-8B4E-B5177B5D83FA}"/>
              </a:ext>
            </a:extLst>
          </p:cNvPr>
          <p:cNvSpPr>
            <a:spLocks noGrp="1"/>
          </p:cNvSpPr>
          <p:nvPr>
            <p:ph idx="1"/>
          </p:nvPr>
        </p:nvSpPr>
        <p:spPr>
          <a:xfrm>
            <a:off x="370728" y="1263372"/>
            <a:ext cx="11500618" cy="4862641"/>
          </a:xfrm>
        </p:spPr>
        <p:txBody>
          <a:bodyPr/>
          <a:lstStyle/>
          <a:p>
            <a:r>
              <a:rPr lang="zh-CN" altLang="en-US" dirty="0">
                <a:latin typeface="Times New Roman" panose="02020603050405020304" pitchFamily="18" charset="0"/>
                <a:cs typeface="Times New Roman" panose="02020603050405020304" pitchFamily="18" charset="0"/>
              </a:rPr>
              <a:t>如何增强大模型对知识的掌握与利用：</a:t>
            </a:r>
          </a:p>
          <a:p>
            <a:pPr lvl="1"/>
            <a:r>
              <a:rPr lang="zh-CN" altLang="en-US" dirty="0">
                <a:latin typeface="Times New Roman" panose="02020603050405020304" pitchFamily="18" charset="0"/>
                <a:cs typeface="Times New Roman" panose="02020603050405020304" pitchFamily="18" charset="0"/>
              </a:rPr>
              <a:t>许多知识以结构化形式存在，如知识图谱，数据库。</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能否让大模型与结构化知识进行交互？</a:t>
            </a:r>
            <a:endParaRPr lang="en-US" altLang="zh-CN" dirty="0">
              <a:latin typeface="Times New Roman" panose="02020603050405020304" pitchFamily="18" charset="0"/>
              <a:cs typeface="Times New Roman" panose="02020603050405020304" pitchFamily="18" charset="0"/>
            </a:endParaRPr>
          </a:p>
        </p:txBody>
      </p:sp>
      <p:pic>
        <p:nvPicPr>
          <p:cNvPr id="4" name="Picture 2" descr="Structured vs. Unstructured Data: What's the Difference?">
            <a:extLst>
              <a:ext uri="{FF2B5EF4-FFF2-40B4-BE49-F238E27FC236}">
                <a16:creationId xmlns:a16="http://schemas.microsoft.com/office/drawing/2014/main" id="{936F18AD-DC18-5EC9-5BD2-91772F5E0A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977"/>
          <a:stretch/>
        </p:blipFill>
        <p:spPr bwMode="auto">
          <a:xfrm>
            <a:off x="6312570" y="3820215"/>
            <a:ext cx="3968052" cy="197914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3E91BD2-176E-06EB-5BDC-461AD04D93B9}"/>
              </a:ext>
            </a:extLst>
          </p:cNvPr>
          <p:cNvPicPr>
            <a:picLocks noChangeAspect="1"/>
          </p:cNvPicPr>
          <p:nvPr/>
        </p:nvPicPr>
        <p:blipFill rotWithShape="1">
          <a:blip r:embed="rId4"/>
          <a:srcRect t="2485" r="573" b="1904"/>
          <a:stretch/>
        </p:blipFill>
        <p:spPr>
          <a:xfrm>
            <a:off x="753806" y="3807806"/>
            <a:ext cx="4922696" cy="2631973"/>
          </a:xfrm>
          <a:prstGeom prst="rect">
            <a:avLst/>
          </a:prstGeom>
          <a:ln>
            <a:solidFill>
              <a:schemeClr val="tx1"/>
            </a:solidFill>
          </a:ln>
        </p:spPr>
      </p:pic>
      <p:sp>
        <p:nvSpPr>
          <p:cNvPr id="6" name="圆角矩形 5">
            <a:extLst>
              <a:ext uri="{FF2B5EF4-FFF2-40B4-BE49-F238E27FC236}">
                <a16:creationId xmlns:a16="http://schemas.microsoft.com/office/drawing/2014/main" id="{05324A38-4B90-5837-E9E0-C689AADD49AE}"/>
              </a:ext>
            </a:extLst>
          </p:cNvPr>
          <p:cNvSpPr/>
          <p:nvPr/>
        </p:nvSpPr>
        <p:spPr>
          <a:xfrm>
            <a:off x="4640605" y="2764687"/>
            <a:ext cx="2698312" cy="577535"/>
          </a:xfrm>
          <a:prstGeom prst="roundRect">
            <a:avLst/>
          </a:prstGeom>
          <a:solidFill>
            <a:schemeClr val="tx2">
              <a:lumMod val="20000"/>
              <a:lumOff val="80000"/>
            </a:schemeClr>
          </a:solidFill>
          <a:ln w="158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r>
              <a:rPr kumimoji="1" lang="en-US" altLang="zh-CN" sz="1805">
                <a:solidFill>
                  <a:prstClr val="black"/>
                </a:solidFill>
                <a:latin typeface="Times New Roman" panose="02020603050405020304" pitchFamily="18" charset="0"/>
                <a:ea typeface="宋体" panose="02010600030101010101" pitchFamily="2" charset="-122"/>
                <a:cs typeface="Times New Roman" panose="02020603050405020304" pitchFamily="18" charset="0"/>
              </a:rPr>
              <a:t>LLM</a:t>
            </a:r>
            <a:endParaRPr kumimoji="1" lang="zh-CN" altLang="en-US" sz="18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13427B17-824A-0625-B122-D243E2A9DD0E}"/>
              </a:ext>
            </a:extLst>
          </p:cNvPr>
          <p:cNvSpPr txBox="1"/>
          <p:nvPr/>
        </p:nvSpPr>
        <p:spPr>
          <a:xfrm>
            <a:off x="753806" y="2634890"/>
            <a:ext cx="3447212" cy="925687"/>
          </a:xfrm>
          <a:prstGeom prst="rect">
            <a:avLst/>
          </a:prstGeom>
          <a:noFill/>
        </p:spPr>
        <p:txBody>
          <a:bodyPr wrap="square" rtlCol="0">
            <a:spAutoFit/>
          </a:bodyPr>
          <a:lstStyle/>
          <a:p>
            <a:pPr defTabSz="916777"/>
            <a:r>
              <a:rPr lang="en" altLang="zh-CN" sz="1805"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Who is the first wife of TV producer that was nominated for The Jeff Probst Show?</a:t>
            </a:r>
            <a:endParaRPr kumimoji="1" lang="zh-CN" altLang="en-US" sz="1805"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 name="直线箭头连接符 8">
            <a:extLst>
              <a:ext uri="{FF2B5EF4-FFF2-40B4-BE49-F238E27FC236}">
                <a16:creationId xmlns:a16="http://schemas.microsoft.com/office/drawing/2014/main" id="{5E61499C-B89B-2B8D-9AAB-5F8B8F21ED50}"/>
              </a:ext>
            </a:extLst>
          </p:cNvPr>
          <p:cNvCxnSpPr>
            <a:cxnSpLocks/>
            <a:endCxn id="6" idx="1"/>
          </p:cNvCxnSpPr>
          <p:nvPr/>
        </p:nvCxnSpPr>
        <p:spPr>
          <a:xfrm>
            <a:off x="4081168" y="3053455"/>
            <a:ext cx="559437"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线箭头连接符 9">
            <a:extLst>
              <a:ext uri="{FF2B5EF4-FFF2-40B4-BE49-F238E27FC236}">
                <a16:creationId xmlns:a16="http://schemas.microsoft.com/office/drawing/2014/main" id="{4115D493-4985-C75E-2EAF-00E655F51907}"/>
              </a:ext>
            </a:extLst>
          </p:cNvPr>
          <p:cNvCxnSpPr>
            <a:cxnSpLocks/>
          </p:cNvCxnSpPr>
          <p:nvPr/>
        </p:nvCxnSpPr>
        <p:spPr>
          <a:xfrm>
            <a:off x="5149249" y="3326777"/>
            <a:ext cx="0" cy="481029"/>
          </a:xfrm>
          <a:prstGeom prst="straightConnector1">
            <a:avLst/>
          </a:prstGeom>
          <a:ln w="158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线箭头连接符 16">
            <a:extLst>
              <a:ext uri="{FF2B5EF4-FFF2-40B4-BE49-F238E27FC236}">
                <a16:creationId xmlns:a16="http://schemas.microsoft.com/office/drawing/2014/main" id="{3E6A5C96-DA35-69A0-BDA6-B79BB30F615F}"/>
              </a:ext>
            </a:extLst>
          </p:cNvPr>
          <p:cNvCxnSpPr>
            <a:cxnSpLocks/>
          </p:cNvCxnSpPr>
          <p:nvPr/>
        </p:nvCxnSpPr>
        <p:spPr>
          <a:xfrm flipV="1">
            <a:off x="4929372" y="3326777"/>
            <a:ext cx="0" cy="481029"/>
          </a:xfrm>
          <a:prstGeom prst="straightConnector1">
            <a:avLst/>
          </a:prstGeom>
          <a:ln w="158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B3D7C7F-444B-ED7B-1171-9356B811FD82}"/>
              </a:ext>
            </a:extLst>
          </p:cNvPr>
          <p:cNvSpPr txBox="1"/>
          <p:nvPr/>
        </p:nvSpPr>
        <p:spPr>
          <a:xfrm>
            <a:off x="2324365" y="6431364"/>
            <a:ext cx="1419386" cy="462844"/>
          </a:xfrm>
          <a:prstGeom prst="rect">
            <a:avLst/>
          </a:prstGeom>
          <a:noFill/>
        </p:spPr>
        <p:txBody>
          <a:bodyPr wrap="none" rtlCol="0">
            <a:spAutoFit/>
          </a:bodyPr>
          <a:lstStyle/>
          <a:p>
            <a:pPr defTabSz="916777"/>
            <a:r>
              <a:rPr lang="zh-CN" altLang="en-US" sz="2406"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rPr>
              <a:t>知识图谱</a:t>
            </a:r>
          </a:p>
        </p:txBody>
      </p:sp>
      <p:cxnSp>
        <p:nvCxnSpPr>
          <p:cNvPr id="16" name="直线箭头连接符 25">
            <a:extLst>
              <a:ext uri="{FF2B5EF4-FFF2-40B4-BE49-F238E27FC236}">
                <a16:creationId xmlns:a16="http://schemas.microsoft.com/office/drawing/2014/main" id="{EA1E73B2-E475-2C64-9BD8-F6A7B2438E56}"/>
              </a:ext>
            </a:extLst>
          </p:cNvPr>
          <p:cNvCxnSpPr>
            <a:cxnSpLocks/>
          </p:cNvCxnSpPr>
          <p:nvPr/>
        </p:nvCxnSpPr>
        <p:spPr>
          <a:xfrm>
            <a:off x="6737469" y="3342223"/>
            <a:ext cx="0" cy="428536"/>
          </a:xfrm>
          <a:prstGeom prst="straightConnector1">
            <a:avLst/>
          </a:prstGeom>
          <a:ln w="158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线箭头连接符 26">
            <a:extLst>
              <a:ext uri="{FF2B5EF4-FFF2-40B4-BE49-F238E27FC236}">
                <a16:creationId xmlns:a16="http://schemas.microsoft.com/office/drawing/2014/main" id="{435F5DFE-FF37-0BD1-447A-8E1E48586766}"/>
              </a:ext>
            </a:extLst>
          </p:cNvPr>
          <p:cNvCxnSpPr>
            <a:cxnSpLocks/>
          </p:cNvCxnSpPr>
          <p:nvPr/>
        </p:nvCxnSpPr>
        <p:spPr>
          <a:xfrm flipV="1">
            <a:off x="6517592" y="3342223"/>
            <a:ext cx="0" cy="428536"/>
          </a:xfrm>
          <a:prstGeom prst="straightConnector1">
            <a:avLst/>
          </a:prstGeom>
          <a:ln w="158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线箭头连接符 27">
            <a:extLst>
              <a:ext uri="{FF2B5EF4-FFF2-40B4-BE49-F238E27FC236}">
                <a16:creationId xmlns:a16="http://schemas.microsoft.com/office/drawing/2014/main" id="{FC339FBF-02A7-9754-B3EE-660D6E0FAD5E}"/>
              </a:ext>
            </a:extLst>
          </p:cNvPr>
          <p:cNvCxnSpPr>
            <a:cxnSpLocks/>
          </p:cNvCxnSpPr>
          <p:nvPr/>
        </p:nvCxnSpPr>
        <p:spPr>
          <a:xfrm flipH="1">
            <a:off x="7338918" y="3053455"/>
            <a:ext cx="559437"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ADFC150-675A-AFC6-180F-D451A746711E}"/>
              </a:ext>
            </a:extLst>
          </p:cNvPr>
          <p:cNvSpPr txBox="1"/>
          <p:nvPr/>
        </p:nvSpPr>
        <p:spPr>
          <a:xfrm>
            <a:off x="7950019" y="2727772"/>
            <a:ext cx="2698320" cy="647981"/>
          </a:xfrm>
          <a:prstGeom prst="rect">
            <a:avLst/>
          </a:prstGeom>
          <a:noFill/>
        </p:spPr>
        <p:txBody>
          <a:bodyPr wrap="square" rtlCol="0">
            <a:spAutoFit/>
          </a:bodyPr>
          <a:lstStyle/>
          <a:p>
            <a:pPr defTabSz="916777"/>
            <a:r>
              <a:rPr lang="en" altLang="zh-CN" sz="1805"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List the product IDs in the Order #1234 of User #2.</a:t>
            </a:r>
            <a:endParaRPr kumimoji="1" lang="zh-CN" altLang="en-US" sz="1805"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16B33434-25B2-1459-6445-CF39972A9463}"/>
              </a:ext>
            </a:extLst>
          </p:cNvPr>
          <p:cNvSpPr txBox="1"/>
          <p:nvPr/>
        </p:nvSpPr>
        <p:spPr>
          <a:xfrm>
            <a:off x="8448250" y="6427207"/>
            <a:ext cx="1110824" cy="462844"/>
          </a:xfrm>
          <a:prstGeom prst="rect">
            <a:avLst/>
          </a:prstGeom>
          <a:noFill/>
        </p:spPr>
        <p:txBody>
          <a:bodyPr wrap="none" rtlCol="0">
            <a:spAutoFit/>
          </a:bodyPr>
          <a:lstStyle/>
          <a:p>
            <a:pPr defTabSz="916777"/>
            <a:r>
              <a:rPr lang="zh-CN" altLang="en-US" sz="2406">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rPr>
              <a:t>数据库</a:t>
            </a:r>
            <a:endParaRPr lang="zh-CN" altLang="en-US" sz="2406"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EC973AEA-6F07-3C58-DEF4-13E96C68B1D6}"/>
              </a:ext>
            </a:extLst>
          </p:cNvPr>
          <p:cNvSpPr/>
          <p:nvPr/>
        </p:nvSpPr>
        <p:spPr>
          <a:xfrm>
            <a:off x="6270768" y="3770758"/>
            <a:ext cx="5311805" cy="2669014"/>
          </a:xfrm>
          <a:prstGeom prst="rect">
            <a:avLst/>
          </a:prstGeom>
          <a:noFill/>
          <a:ln w="15875"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103">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矩形 26">
            <a:extLst>
              <a:ext uri="{FF2B5EF4-FFF2-40B4-BE49-F238E27FC236}">
                <a16:creationId xmlns:a16="http://schemas.microsoft.com/office/drawing/2014/main" id="{594610F6-C767-7715-2678-912E95EE6C75}"/>
              </a:ext>
            </a:extLst>
          </p:cNvPr>
          <p:cNvSpPr/>
          <p:nvPr/>
        </p:nvSpPr>
        <p:spPr>
          <a:xfrm>
            <a:off x="7848593" y="4914472"/>
            <a:ext cx="2310138" cy="903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Calibri"/>
              <a:ea typeface="宋体" panose="02010600030101010101" pitchFamily="2" charset="-122"/>
            </a:endParaRPr>
          </a:p>
        </p:txBody>
      </p:sp>
      <p:pic>
        <p:nvPicPr>
          <p:cNvPr id="26" name="Picture 2" descr="Structured vs. Unstructured Data: What's the Difference?">
            <a:extLst>
              <a:ext uri="{FF2B5EF4-FFF2-40B4-BE49-F238E27FC236}">
                <a16:creationId xmlns:a16="http://schemas.microsoft.com/office/drawing/2014/main" id="{FEFEEFCD-43A8-69BD-1B73-39A64DF5F8F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9376" t="35612" r="10599" b="35977"/>
          <a:stretch/>
        </p:blipFill>
        <p:spPr bwMode="auto">
          <a:xfrm>
            <a:off x="7848593" y="4927142"/>
            <a:ext cx="1588221" cy="8782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tructured vs. Unstructured Data: What's the Difference?">
            <a:extLst>
              <a:ext uri="{FF2B5EF4-FFF2-40B4-BE49-F238E27FC236}">
                <a16:creationId xmlns:a16="http://schemas.microsoft.com/office/drawing/2014/main" id="{4C9A6289-C4AD-1480-144D-8780763C8D3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195" t="71591"/>
          <a:stretch/>
        </p:blipFill>
        <p:spPr bwMode="auto">
          <a:xfrm>
            <a:off x="9521252" y="5537463"/>
            <a:ext cx="1976273" cy="87825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连接符: 肘形 28">
            <a:extLst>
              <a:ext uri="{FF2B5EF4-FFF2-40B4-BE49-F238E27FC236}">
                <a16:creationId xmlns:a16="http://schemas.microsoft.com/office/drawing/2014/main" id="{A1868291-BD83-A13F-D7A1-795E40EF6D92}"/>
              </a:ext>
            </a:extLst>
          </p:cNvPr>
          <p:cNvCxnSpPr>
            <a:cxnSpLocks/>
            <a:stCxn id="25" idx="0"/>
          </p:cNvCxnSpPr>
          <p:nvPr/>
        </p:nvCxnSpPr>
        <p:spPr>
          <a:xfrm rot="16200000" flipV="1">
            <a:off x="9782077" y="4810151"/>
            <a:ext cx="382049" cy="10725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72108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8B089-4087-5588-183F-9F715D81EB87}"/>
              </a:ext>
            </a:extLst>
          </p:cNvPr>
          <p:cNvSpPr>
            <a:spLocks noGrp="1"/>
          </p:cNvSpPr>
          <p:nvPr>
            <p:ph type="title"/>
          </p:nvPr>
        </p:nvSpPr>
        <p:spPr/>
        <p:txBody>
          <a:bodyPr/>
          <a:lstStyle/>
          <a:p>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挑战</a:t>
            </a:r>
          </a:p>
        </p:txBody>
      </p:sp>
      <p:sp>
        <p:nvSpPr>
          <p:cNvPr id="54" name="矩形 53">
            <a:extLst>
              <a:ext uri="{FF2B5EF4-FFF2-40B4-BE49-F238E27FC236}">
                <a16:creationId xmlns:a16="http://schemas.microsoft.com/office/drawing/2014/main" id="{944FB308-2F7E-4CD2-A47C-180E133C36D3}"/>
              </a:ext>
            </a:extLst>
          </p:cNvPr>
          <p:cNvSpPr/>
          <p:nvPr/>
        </p:nvSpPr>
        <p:spPr>
          <a:xfrm>
            <a:off x="8488742" y="1711498"/>
            <a:ext cx="3526988" cy="1835807"/>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103">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5" name="表格 228">
            <a:extLst>
              <a:ext uri="{FF2B5EF4-FFF2-40B4-BE49-F238E27FC236}">
                <a16:creationId xmlns:a16="http://schemas.microsoft.com/office/drawing/2014/main" id="{A3F54370-6BE2-CD6E-1DCA-005E64DF767F}"/>
              </a:ext>
            </a:extLst>
          </p:cNvPr>
          <p:cNvGraphicFramePr>
            <a:graphicFrameLocks noGrp="1"/>
          </p:cNvGraphicFramePr>
          <p:nvPr>
            <p:extLst/>
          </p:nvPr>
        </p:nvGraphicFramePr>
        <p:xfrm>
          <a:off x="8959835" y="2275231"/>
          <a:ext cx="2964337" cy="473646"/>
        </p:xfrm>
        <a:graphic>
          <a:graphicData uri="http://schemas.openxmlformats.org/drawingml/2006/table">
            <a:tbl>
              <a:tblPr firstRow="1" bandRow="1">
                <a:tableStyleId>{5C22544A-7EE6-4342-B048-85BDC9FD1C3A}</a:tableStyleId>
              </a:tblPr>
              <a:tblGrid>
                <a:gridCol w="608839">
                  <a:extLst>
                    <a:ext uri="{9D8B030D-6E8A-4147-A177-3AD203B41FA5}">
                      <a16:colId xmlns:a16="http://schemas.microsoft.com/office/drawing/2014/main" val="2634867864"/>
                    </a:ext>
                  </a:extLst>
                </a:gridCol>
                <a:gridCol w="836096">
                  <a:extLst>
                    <a:ext uri="{9D8B030D-6E8A-4147-A177-3AD203B41FA5}">
                      <a16:colId xmlns:a16="http://schemas.microsoft.com/office/drawing/2014/main" val="2061138882"/>
                    </a:ext>
                  </a:extLst>
                </a:gridCol>
                <a:gridCol w="713016">
                  <a:extLst>
                    <a:ext uri="{9D8B030D-6E8A-4147-A177-3AD203B41FA5}">
                      <a16:colId xmlns:a16="http://schemas.microsoft.com/office/drawing/2014/main" val="4045510716"/>
                    </a:ext>
                  </a:extLst>
                </a:gridCol>
                <a:gridCol w="806386">
                  <a:extLst>
                    <a:ext uri="{9D8B030D-6E8A-4147-A177-3AD203B41FA5}">
                      <a16:colId xmlns:a16="http://schemas.microsoft.com/office/drawing/2014/main" val="3691917406"/>
                    </a:ext>
                  </a:extLst>
                </a:gridCol>
              </a:tblGrid>
              <a:tr h="244462">
                <a:tc>
                  <a:txBody>
                    <a:bodyPr/>
                    <a:lstStyle/>
                    <a:p>
                      <a:pPr algn="ctr"/>
                      <a:r>
                        <a:rPr lang="en-US" altLang="zh-CN" sz="1000" b="0">
                          <a:solidFill>
                            <a:schemeClr val="tx1"/>
                          </a:solidFill>
                          <a:latin typeface="Times New Roman" panose="02020603050405020304" pitchFamily="18" charset="0"/>
                          <a:cs typeface="Times New Roman" panose="02020603050405020304" pitchFamily="18" charset="0"/>
                        </a:rPr>
                        <a:t>Mus_</a:t>
                      </a:r>
                      <a:r>
                        <a:rPr lang="en-US" altLang="zh-CN" sz="1000" b="0" dirty="0" err="1">
                          <a:solidFill>
                            <a:schemeClr val="tx1"/>
                          </a:solidFill>
                          <a:latin typeface="Times New Roman" panose="02020603050405020304" pitchFamily="18" charset="0"/>
                          <a:cs typeface="Times New Roman" panose="02020603050405020304" pitchFamily="18" charset="0"/>
                        </a:rPr>
                        <a:t>ID</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a:solidFill>
                            <a:schemeClr val="tx1"/>
                          </a:solidFill>
                          <a:latin typeface="Times New Roman" panose="02020603050405020304" pitchFamily="18" charset="0"/>
                          <a:cs typeface="Times New Roman" panose="02020603050405020304" pitchFamily="18" charset="0"/>
                        </a:rPr>
                        <a:t>Num_</a:t>
                      </a:r>
                      <a:r>
                        <a:rPr lang="en-US" altLang="zh-CN" sz="1000" b="0" dirty="0" err="1">
                          <a:solidFill>
                            <a:schemeClr val="tx1"/>
                          </a:solidFill>
                          <a:latin typeface="Times New Roman" panose="02020603050405020304" pitchFamily="18" charset="0"/>
                          <a:cs typeface="Times New Roman" panose="02020603050405020304" pitchFamily="18" charset="0"/>
                        </a:rPr>
                        <a:t>Ticket</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dirty="0" err="1">
                          <a:solidFill>
                            <a:schemeClr val="tx1"/>
                          </a:solidFill>
                          <a:latin typeface="Times New Roman" panose="02020603050405020304" pitchFamily="18" charset="0"/>
                          <a:cs typeface="Times New Roman" panose="02020603050405020304" pitchFamily="18" charset="0"/>
                        </a:rPr>
                        <a:t>visitor_ID</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dirty="0" err="1">
                          <a:solidFill>
                            <a:schemeClr val="tx1"/>
                          </a:solidFill>
                          <a:latin typeface="Times New Roman" panose="02020603050405020304" pitchFamily="18" charset="0"/>
                          <a:cs typeface="Times New Roman" panose="02020603050405020304" pitchFamily="18" charset="0"/>
                        </a:rPr>
                        <a:t>Total_spent</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828782"/>
                  </a:ext>
                </a:extLst>
              </a:tr>
              <a:tr h="229184">
                <a:tc>
                  <a:txBody>
                    <a:bodyPr/>
                    <a:lstStyle/>
                    <a:p>
                      <a:pPr algn="ctr"/>
                      <a:r>
                        <a:rPr lang="en-US" altLang="zh-CN" sz="900" dirty="0"/>
                        <a:t>…</a:t>
                      </a:r>
                      <a:endParaRPr lang="zh-CN" altLang="en-US" sz="900" dirty="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900"/>
                        <a:t>…</a:t>
                      </a:r>
                      <a:endParaRPr lang="zh-CN" altLang="en-US" sz="90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900"/>
                        <a:t>…</a:t>
                      </a:r>
                      <a:endParaRPr lang="zh-CN" altLang="en-US" sz="90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900"/>
                        <a:t>…</a:t>
                      </a:r>
                      <a:endParaRPr lang="zh-CN" altLang="en-US" sz="900" dirty="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0842325"/>
                  </a:ext>
                </a:extLst>
              </a:tr>
            </a:tbl>
          </a:graphicData>
        </a:graphic>
      </p:graphicFrame>
      <p:graphicFrame>
        <p:nvGraphicFramePr>
          <p:cNvPr id="56" name="表格 228">
            <a:extLst>
              <a:ext uri="{FF2B5EF4-FFF2-40B4-BE49-F238E27FC236}">
                <a16:creationId xmlns:a16="http://schemas.microsoft.com/office/drawing/2014/main" id="{1F5B3DB4-0B18-717D-25EE-C1EA6A08DB83}"/>
              </a:ext>
            </a:extLst>
          </p:cNvPr>
          <p:cNvGraphicFramePr>
            <a:graphicFrameLocks noGrp="1"/>
          </p:cNvGraphicFramePr>
          <p:nvPr>
            <p:extLst/>
          </p:nvPr>
        </p:nvGraphicFramePr>
        <p:xfrm>
          <a:off x="9008761" y="2616742"/>
          <a:ext cx="2293854" cy="473646"/>
        </p:xfrm>
        <a:graphic>
          <a:graphicData uri="http://schemas.openxmlformats.org/drawingml/2006/table">
            <a:tbl>
              <a:tblPr firstRow="1">
                <a:tableStyleId>{5C22544A-7EE6-4342-B048-85BDC9FD1C3A}</a:tableStyleId>
              </a:tblPr>
              <a:tblGrid>
                <a:gridCol w="343775">
                  <a:extLst>
                    <a:ext uri="{9D8B030D-6E8A-4147-A177-3AD203B41FA5}">
                      <a16:colId xmlns:a16="http://schemas.microsoft.com/office/drawing/2014/main" val="2634867864"/>
                    </a:ext>
                  </a:extLst>
                </a:gridCol>
                <a:gridCol w="505038">
                  <a:extLst>
                    <a:ext uri="{9D8B030D-6E8A-4147-A177-3AD203B41FA5}">
                      <a16:colId xmlns:a16="http://schemas.microsoft.com/office/drawing/2014/main" val="2061138882"/>
                    </a:ext>
                  </a:extLst>
                </a:gridCol>
                <a:gridCol w="1012139">
                  <a:extLst>
                    <a:ext uri="{9D8B030D-6E8A-4147-A177-3AD203B41FA5}">
                      <a16:colId xmlns:a16="http://schemas.microsoft.com/office/drawing/2014/main" val="4045510716"/>
                    </a:ext>
                  </a:extLst>
                </a:gridCol>
                <a:gridCol w="432902">
                  <a:extLst>
                    <a:ext uri="{9D8B030D-6E8A-4147-A177-3AD203B41FA5}">
                      <a16:colId xmlns:a16="http://schemas.microsoft.com/office/drawing/2014/main" val="2386623881"/>
                    </a:ext>
                  </a:extLst>
                </a:gridCol>
              </a:tblGrid>
              <a:tr h="244462">
                <a:tc>
                  <a:txBody>
                    <a:bodyPr/>
                    <a:lstStyle/>
                    <a:p>
                      <a:pPr algn="ctr"/>
                      <a:r>
                        <a:rPr lang="en-US" altLang="zh-CN" sz="1000" b="0">
                          <a:solidFill>
                            <a:schemeClr val="tx1"/>
                          </a:solidFill>
                          <a:latin typeface="Times New Roman" panose="02020603050405020304" pitchFamily="18" charset="0"/>
                          <a:cs typeface="Times New Roman" panose="02020603050405020304" pitchFamily="18" charset="0"/>
                        </a:rPr>
                        <a:t>ID</a:t>
                      </a:r>
                      <a:endParaRPr lang="zh-CN" altLang="en-US" sz="1000" b="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dirty="0">
                          <a:solidFill>
                            <a:schemeClr val="tx1"/>
                          </a:solidFill>
                          <a:latin typeface="Times New Roman" panose="02020603050405020304" pitchFamily="18" charset="0"/>
                          <a:cs typeface="Times New Roman" panose="02020603050405020304" pitchFamily="18" charset="0"/>
                        </a:rPr>
                        <a:t>Name</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dirty="0" err="1">
                          <a:solidFill>
                            <a:schemeClr val="tx1"/>
                          </a:solidFill>
                          <a:latin typeface="Times New Roman" panose="02020603050405020304" pitchFamily="18" charset="0"/>
                          <a:cs typeface="Times New Roman" panose="02020603050405020304" pitchFamily="18" charset="0"/>
                        </a:rPr>
                        <a:t>Level_of</a:t>
                      </a:r>
                      <a:r>
                        <a:rPr lang="en-US" altLang="zh-CN" sz="1000" b="0" err="1">
                          <a:solidFill>
                            <a:schemeClr val="tx1"/>
                          </a:solidFill>
                          <a:latin typeface="Times New Roman" panose="02020603050405020304" pitchFamily="18" charset="0"/>
                          <a:cs typeface="Times New Roman" panose="02020603050405020304" pitchFamily="18" charset="0"/>
                        </a:rPr>
                        <a:t>_</a:t>
                      </a:r>
                      <a:r>
                        <a:rPr lang="en-US" altLang="zh-CN" sz="1000" b="0">
                          <a:solidFill>
                            <a:schemeClr val="tx1"/>
                          </a:solidFill>
                          <a:latin typeface="Times New Roman" panose="02020603050405020304" pitchFamily="18" charset="0"/>
                          <a:cs typeface="Times New Roman" panose="02020603050405020304" pitchFamily="18" charset="0"/>
                        </a:rPr>
                        <a:t>mem</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dirty="0">
                          <a:solidFill>
                            <a:schemeClr val="tx1"/>
                          </a:solidFill>
                          <a:latin typeface="Times New Roman" panose="02020603050405020304" pitchFamily="18" charset="0"/>
                          <a:cs typeface="Times New Roman" panose="02020603050405020304" pitchFamily="18" charset="0"/>
                        </a:rPr>
                        <a:t>Age</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828782"/>
                  </a:ext>
                </a:extLst>
              </a:tr>
              <a:tr h="229184">
                <a:tc>
                  <a:txBody>
                    <a:bodyPr/>
                    <a:lstStyle/>
                    <a:p>
                      <a:pPr algn="ctr"/>
                      <a:r>
                        <a:rPr lang="en-US" altLang="zh-CN" sz="900"/>
                        <a:t>…</a:t>
                      </a:r>
                      <a:endParaRPr lang="zh-CN" altLang="en-US" sz="90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a:t>…</a:t>
                      </a:r>
                      <a:endParaRPr lang="zh-CN" altLang="en-US" sz="90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a:t>…</a:t>
                      </a:r>
                      <a:endParaRPr lang="zh-CN" altLang="en-US" sz="900" dirty="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199967" rtl="0" eaLnBrk="1" fontAlgn="auto" latinLnBrk="0" hangingPunct="1">
                        <a:lnSpc>
                          <a:spcPct val="100000"/>
                        </a:lnSpc>
                        <a:spcBef>
                          <a:spcPts val="0"/>
                        </a:spcBef>
                        <a:spcAft>
                          <a:spcPts val="0"/>
                        </a:spcAft>
                        <a:buClrTx/>
                        <a:buSzTx/>
                        <a:buFontTx/>
                        <a:buNone/>
                        <a:tabLst/>
                        <a:defRPr/>
                      </a:pPr>
                      <a:r>
                        <a:rPr lang="en-US" altLang="zh-CN" sz="900"/>
                        <a:t>…</a:t>
                      </a:r>
                      <a:endParaRPr lang="zh-CN" altLang="en-US" sz="90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381078"/>
                  </a:ext>
                </a:extLst>
              </a:tr>
            </a:tbl>
          </a:graphicData>
        </a:graphic>
      </p:graphicFrame>
      <p:sp>
        <p:nvSpPr>
          <p:cNvPr id="57" name="文本框 56">
            <a:extLst>
              <a:ext uri="{FF2B5EF4-FFF2-40B4-BE49-F238E27FC236}">
                <a16:creationId xmlns:a16="http://schemas.microsoft.com/office/drawing/2014/main" id="{10E80881-874E-7B7E-C231-34867ACC53A6}"/>
              </a:ext>
            </a:extLst>
          </p:cNvPr>
          <p:cNvSpPr txBox="1"/>
          <p:nvPr/>
        </p:nvSpPr>
        <p:spPr>
          <a:xfrm>
            <a:off x="8506426" y="2342317"/>
            <a:ext cx="651316" cy="262278"/>
          </a:xfrm>
          <a:prstGeom prst="rect">
            <a:avLst/>
          </a:prstGeom>
          <a:noFill/>
        </p:spPr>
        <p:txBody>
          <a:bodyPr wrap="square">
            <a:spAutoFit/>
          </a:bodyPr>
          <a:lstStyle/>
          <a:p>
            <a:pPr defTabSz="916777"/>
            <a:r>
              <a:rPr lang="zh-CN" altLang="en-US"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visit</a:t>
            </a:r>
          </a:p>
        </p:txBody>
      </p:sp>
      <p:sp>
        <p:nvSpPr>
          <p:cNvPr id="58" name="文本框 57">
            <a:extLst>
              <a:ext uri="{FF2B5EF4-FFF2-40B4-BE49-F238E27FC236}">
                <a16:creationId xmlns:a16="http://schemas.microsoft.com/office/drawing/2014/main" id="{DAC08F66-91CB-2620-DC42-48880186DDF6}"/>
              </a:ext>
            </a:extLst>
          </p:cNvPr>
          <p:cNvSpPr txBox="1"/>
          <p:nvPr/>
        </p:nvSpPr>
        <p:spPr>
          <a:xfrm>
            <a:off x="8505175" y="2722426"/>
            <a:ext cx="850933" cy="262278"/>
          </a:xfrm>
          <a:prstGeom prst="rect">
            <a:avLst/>
          </a:prstGeom>
          <a:noFill/>
        </p:spPr>
        <p:txBody>
          <a:bodyPr wrap="square">
            <a:spAutoFit/>
          </a:bodyPr>
          <a:lstStyle/>
          <a:p>
            <a:pPr defTabSz="916777"/>
            <a:r>
              <a:rPr lang="zh-CN" altLang="en-US"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visit</a:t>
            </a:r>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or</a:t>
            </a:r>
            <a:endParaRPr lang="zh-CN" altLang="en-US"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9" name="表格 228">
            <a:extLst>
              <a:ext uri="{FF2B5EF4-FFF2-40B4-BE49-F238E27FC236}">
                <a16:creationId xmlns:a16="http://schemas.microsoft.com/office/drawing/2014/main" id="{070A9B14-6B1B-FE6B-6D49-E039F3688AB4}"/>
              </a:ext>
            </a:extLst>
          </p:cNvPr>
          <p:cNvGraphicFramePr>
            <a:graphicFrameLocks noGrp="1"/>
          </p:cNvGraphicFramePr>
          <p:nvPr>
            <p:extLst/>
          </p:nvPr>
        </p:nvGraphicFramePr>
        <p:xfrm>
          <a:off x="9195910" y="2959183"/>
          <a:ext cx="2694273" cy="473646"/>
        </p:xfrm>
        <a:graphic>
          <a:graphicData uri="http://schemas.openxmlformats.org/drawingml/2006/table">
            <a:tbl>
              <a:tblPr firstRow="1" bandRow="1">
                <a:tableStyleId>{5C22544A-7EE6-4342-B048-85BDC9FD1C3A}</a:tableStyleId>
              </a:tblPr>
              <a:tblGrid>
                <a:gridCol w="636896">
                  <a:extLst>
                    <a:ext uri="{9D8B030D-6E8A-4147-A177-3AD203B41FA5}">
                      <a16:colId xmlns:a16="http://schemas.microsoft.com/office/drawing/2014/main" val="2634867864"/>
                    </a:ext>
                  </a:extLst>
                </a:gridCol>
                <a:gridCol w="509297">
                  <a:extLst>
                    <a:ext uri="{9D8B030D-6E8A-4147-A177-3AD203B41FA5}">
                      <a16:colId xmlns:a16="http://schemas.microsoft.com/office/drawing/2014/main" val="2061138882"/>
                    </a:ext>
                  </a:extLst>
                </a:gridCol>
                <a:gridCol w="763945">
                  <a:extLst>
                    <a:ext uri="{9D8B030D-6E8A-4147-A177-3AD203B41FA5}">
                      <a16:colId xmlns:a16="http://schemas.microsoft.com/office/drawing/2014/main" val="4045510716"/>
                    </a:ext>
                  </a:extLst>
                </a:gridCol>
                <a:gridCol w="784135">
                  <a:extLst>
                    <a:ext uri="{9D8B030D-6E8A-4147-A177-3AD203B41FA5}">
                      <a16:colId xmlns:a16="http://schemas.microsoft.com/office/drawing/2014/main" val="2386623881"/>
                    </a:ext>
                  </a:extLst>
                </a:gridCol>
              </a:tblGrid>
              <a:tr h="244462">
                <a:tc>
                  <a:txBody>
                    <a:bodyPr/>
                    <a:lstStyle/>
                    <a:p>
                      <a:pPr algn="ctr"/>
                      <a:r>
                        <a:rPr lang="en-US" altLang="zh-CN" sz="1000" b="0" kern="1200">
                          <a:solidFill>
                            <a:schemeClr val="tx1"/>
                          </a:solidFill>
                          <a:latin typeface="Times New Roman" panose="02020603050405020304" pitchFamily="18" charset="0"/>
                          <a:ea typeface="+mn-ea"/>
                          <a:cs typeface="Times New Roman" panose="02020603050405020304" pitchFamily="18" charset="0"/>
                        </a:rPr>
                        <a:t>Mus_</a:t>
                      </a:r>
                      <a:r>
                        <a:rPr lang="en-US" altLang="zh-CN" sz="1000" b="0" kern="1200" dirty="0" err="1">
                          <a:solidFill>
                            <a:schemeClr val="tx1"/>
                          </a:solidFill>
                          <a:latin typeface="Times New Roman" panose="02020603050405020304" pitchFamily="18" charset="0"/>
                          <a:ea typeface="+mn-ea"/>
                          <a:cs typeface="Times New Roman" panose="02020603050405020304" pitchFamily="18" charset="0"/>
                        </a:rPr>
                        <a:t>ID</a:t>
                      </a:r>
                      <a:endParaRPr lang="zh-CN" altLang="en-US" sz="1000" b="0" kern="1200" dirty="0">
                        <a:solidFill>
                          <a:schemeClr val="tx1"/>
                        </a:solidFill>
                        <a:latin typeface="Times New Roman" panose="02020603050405020304" pitchFamily="18" charset="0"/>
                        <a:ea typeface="+mn-ea"/>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kern="1200" dirty="0">
                          <a:solidFill>
                            <a:schemeClr val="tx1"/>
                          </a:solidFill>
                          <a:latin typeface="Times New Roman" panose="02020603050405020304" pitchFamily="18" charset="0"/>
                          <a:ea typeface="+mn-ea"/>
                          <a:cs typeface="Times New Roman" panose="02020603050405020304" pitchFamily="18" charset="0"/>
                        </a:rPr>
                        <a:t>Name</a:t>
                      </a:r>
                      <a:endParaRPr lang="zh-CN" altLang="en-US" sz="1000" b="0" kern="1200" dirty="0">
                        <a:solidFill>
                          <a:schemeClr val="tx1"/>
                        </a:solidFill>
                        <a:latin typeface="Times New Roman" panose="02020603050405020304" pitchFamily="18" charset="0"/>
                        <a:ea typeface="+mn-ea"/>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kern="1200">
                          <a:solidFill>
                            <a:schemeClr val="tx1"/>
                          </a:solidFill>
                          <a:latin typeface="Times New Roman" panose="02020603050405020304" pitchFamily="18" charset="0"/>
                          <a:ea typeface="+mn-ea"/>
                          <a:cs typeface="Times New Roman" panose="02020603050405020304" pitchFamily="18" charset="0"/>
                        </a:rPr>
                        <a:t>Num_</a:t>
                      </a:r>
                      <a:r>
                        <a:rPr lang="en-US" altLang="zh-CN" sz="1000" b="0" kern="1200" dirty="0" err="1">
                          <a:solidFill>
                            <a:schemeClr val="tx1"/>
                          </a:solidFill>
                          <a:latin typeface="Times New Roman" panose="02020603050405020304" pitchFamily="18" charset="0"/>
                          <a:ea typeface="+mn-ea"/>
                          <a:cs typeface="Times New Roman" panose="02020603050405020304" pitchFamily="18" charset="0"/>
                        </a:rPr>
                        <a:t>Staff</a:t>
                      </a:r>
                      <a:endParaRPr lang="zh-CN" altLang="en-US" sz="1000" b="0" kern="1200" dirty="0">
                        <a:solidFill>
                          <a:schemeClr val="tx1"/>
                        </a:solidFill>
                        <a:latin typeface="Times New Roman" panose="02020603050405020304" pitchFamily="18" charset="0"/>
                        <a:ea typeface="+mn-ea"/>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kern="1200" dirty="0" err="1">
                          <a:solidFill>
                            <a:schemeClr val="tx1"/>
                          </a:solidFill>
                          <a:latin typeface="Times New Roman" panose="02020603050405020304" pitchFamily="18" charset="0"/>
                          <a:ea typeface="+mn-ea"/>
                          <a:cs typeface="Times New Roman" panose="02020603050405020304" pitchFamily="18" charset="0"/>
                        </a:rPr>
                        <a:t>Open_Year</a:t>
                      </a:r>
                      <a:endParaRPr lang="zh-CN" altLang="en-US" sz="1000" b="0" kern="1200" dirty="0">
                        <a:solidFill>
                          <a:schemeClr val="tx1"/>
                        </a:solidFill>
                        <a:latin typeface="Times New Roman" panose="02020603050405020304" pitchFamily="18" charset="0"/>
                        <a:ea typeface="+mn-ea"/>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828782"/>
                  </a:ext>
                </a:extLst>
              </a:tr>
              <a:tr h="229184">
                <a:tc>
                  <a:txBody>
                    <a:bodyPr/>
                    <a:lstStyle/>
                    <a:p>
                      <a:pPr algn="ctr"/>
                      <a:r>
                        <a:rPr lang="en-US" altLang="zh-CN" sz="900" b="0" kern="1200" dirty="0">
                          <a:solidFill>
                            <a:schemeClr val="tx1"/>
                          </a:solidFill>
                          <a:latin typeface="+mn-lt"/>
                          <a:ea typeface="+mn-ea"/>
                          <a:cs typeface="+mn-cs"/>
                        </a:rPr>
                        <a:t>…</a:t>
                      </a:r>
                      <a:endParaRPr lang="zh-CN" altLang="en-US" sz="900" b="0" kern="1200" dirty="0">
                        <a:solidFill>
                          <a:schemeClr val="tx1"/>
                        </a:solidFill>
                        <a:latin typeface="+mn-lt"/>
                        <a:ea typeface="+mn-ea"/>
                        <a:cs typeface="+mn-cs"/>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b="0" kern="1200">
                          <a:solidFill>
                            <a:schemeClr val="tx1"/>
                          </a:solidFill>
                          <a:latin typeface="+mn-lt"/>
                          <a:ea typeface="+mn-ea"/>
                          <a:cs typeface="+mn-cs"/>
                        </a:rPr>
                        <a:t>…</a:t>
                      </a:r>
                      <a:endParaRPr lang="zh-CN" altLang="en-US" sz="900" b="0" kern="1200">
                        <a:solidFill>
                          <a:schemeClr val="tx1"/>
                        </a:solidFill>
                        <a:latin typeface="+mn-lt"/>
                        <a:ea typeface="+mn-ea"/>
                        <a:cs typeface="+mn-cs"/>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b="0" kern="1200">
                          <a:solidFill>
                            <a:schemeClr val="tx1"/>
                          </a:solidFill>
                          <a:latin typeface="+mn-lt"/>
                          <a:ea typeface="+mn-ea"/>
                          <a:cs typeface="+mn-cs"/>
                        </a:rPr>
                        <a:t>…</a:t>
                      </a:r>
                      <a:endParaRPr lang="zh-CN" altLang="en-US" sz="900" b="0" kern="1200">
                        <a:solidFill>
                          <a:schemeClr val="tx1"/>
                        </a:solidFill>
                        <a:latin typeface="+mn-lt"/>
                        <a:ea typeface="+mn-ea"/>
                        <a:cs typeface="+mn-cs"/>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199967" rtl="0" eaLnBrk="1" fontAlgn="auto" latinLnBrk="0" hangingPunct="1">
                        <a:lnSpc>
                          <a:spcPct val="100000"/>
                        </a:lnSpc>
                        <a:spcBef>
                          <a:spcPts val="0"/>
                        </a:spcBef>
                        <a:spcAft>
                          <a:spcPts val="0"/>
                        </a:spcAft>
                        <a:buClrTx/>
                        <a:buSzTx/>
                        <a:buFontTx/>
                        <a:buNone/>
                        <a:tabLst/>
                        <a:defRPr/>
                      </a:pPr>
                      <a:r>
                        <a:rPr lang="en-US" altLang="zh-CN" sz="900" b="0" kern="1200">
                          <a:solidFill>
                            <a:schemeClr val="tx1"/>
                          </a:solidFill>
                          <a:latin typeface="+mn-lt"/>
                          <a:ea typeface="+mn-ea"/>
                          <a:cs typeface="+mn-cs"/>
                        </a:rPr>
                        <a:t>…</a:t>
                      </a:r>
                      <a:endParaRPr lang="zh-CN" altLang="en-US" sz="900" b="0" kern="1200">
                        <a:solidFill>
                          <a:schemeClr val="tx1"/>
                        </a:solidFill>
                        <a:latin typeface="+mn-lt"/>
                        <a:ea typeface="+mn-ea"/>
                        <a:cs typeface="+mn-cs"/>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381078"/>
                  </a:ext>
                </a:extLst>
              </a:tr>
            </a:tbl>
          </a:graphicData>
        </a:graphic>
      </p:graphicFrame>
      <p:sp>
        <p:nvSpPr>
          <p:cNvPr id="60" name="文本框 59">
            <a:extLst>
              <a:ext uri="{FF2B5EF4-FFF2-40B4-BE49-F238E27FC236}">
                <a16:creationId xmlns:a16="http://schemas.microsoft.com/office/drawing/2014/main" id="{43F73782-8B75-27DD-E0A7-F770C455ADA2}"/>
              </a:ext>
            </a:extLst>
          </p:cNvPr>
          <p:cNvSpPr txBox="1"/>
          <p:nvPr/>
        </p:nvSpPr>
        <p:spPr>
          <a:xfrm>
            <a:off x="8523672" y="3105888"/>
            <a:ext cx="850934" cy="262278"/>
          </a:xfrm>
          <a:prstGeom prst="rect">
            <a:avLst/>
          </a:prstGeom>
          <a:noFill/>
        </p:spPr>
        <p:txBody>
          <a:bodyPr wrap="square">
            <a:spAutoFit/>
          </a:bodyPr>
          <a:lstStyle/>
          <a:p>
            <a:pPr defTabSz="916777"/>
            <a:r>
              <a:rPr lang="en-US" altLang="zh-CN"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museum</a:t>
            </a:r>
            <a:endParaRPr lang="zh-CN" altLang="en-US"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215F6350-CBD2-1F11-D026-43CA9487218E}"/>
              </a:ext>
            </a:extLst>
          </p:cNvPr>
          <p:cNvSpPr txBox="1"/>
          <p:nvPr/>
        </p:nvSpPr>
        <p:spPr>
          <a:xfrm>
            <a:off x="9039214" y="1805067"/>
            <a:ext cx="2711555" cy="440730"/>
          </a:xfrm>
          <a:prstGeom prst="rect">
            <a:avLst/>
          </a:prstGeom>
          <a:noFill/>
        </p:spPr>
        <p:txBody>
          <a:bodyPr wrap="square" rtlCol="0">
            <a:spAutoFit/>
          </a:bodyPr>
          <a:lstStyle/>
          <a:p>
            <a:pPr algn="ctr" defTabSz="916777">
              <a:lnSpc>
                <a:spcPts val="1404"/>
              </a:lnSpc>
            </a:pPr>
            <a:r>
              <a:rPr lang="en-US" altLang="zh-CN" sz="1103"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visit.Museum_ID</a:t>
            </a:r>
            <a:r>
              <a:rPr lang="zh-CN" altLang="en-US"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103"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meseum.Museum_</a:t>
            </a:r>
            <a:r>
              <a:rPr lang="en-US" altLang="zh-CN" sz="1103"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ID</a:t>
            </a:r>
            <a:r>
              <a:rPr lang="en-US" altLang="zh-CN"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p>
          <a:p>
            <a:pPr algn="ctr" defTabSz="916777">
              <a:lnSpc>
                <a:spcPts val="1404"/>
              </a:lnSpc>
            </a:pPr>
            <a:r>
              <a:rPr lang="en-US" altLang="zh-CN"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3"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visit.visitor_ID</a:t>
            </a:r>
            <a:r>
              <a:rPr lang="zh-CN" altLang="en-US"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visitor.ID</a:t>
            </a:r>
            <a:endParaRPr lang="zh-CN" altLang="en-US"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文本框 61">
            <a:extLst>
              <a:ext uri="{FF2B5EF4-FFF2-40B4-BE49-F238E27FC236}">
                <a16:creationId xmlns:a16="http://schemas.microsoft.com/office/drawing/2014/main" id="{A2DB6C85-0476-1AA0-1B23-A15B3DE62833}"/>
              </a:ext>
            </a:extLst>
          </p:cNvPr>
          <p:cNvSpPr txBox="1"/>
          <p:nvPr/>
        </p:nvSpPr>
        <p:spPr>
          <a:xfrm>
            <a:off x="8539623" y="1810133"/>
            <a:ext cx="506557" cy="370275"/>
          </a:xfrm>
          <a:prstGeom prst="rect">
            <a:avLst/>
          </a:prstGeom>
          <a:noFill/>
        </p:spPr>
        <p:txBody>
          <a:bodyPr wrap="none" rtlCol="0">
            <a:spAutoFit/>
          </a:bodyPr>
          <a:lstStyle/>
          <a:p>
            <a:pPr defTabSz="916777"/>
            <a:r>
              <a:rPr lang="en-US" altLang="zh-CN" sz="1805"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DB</a:t>
            </a:r>
            <a:endParaRPr lang="zh-CN" altLang="en-US" sz="1805" b="1" i="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3" name="组合 62">
            <a:extLst>
              <a:ext uri="{FF2B5EF4-FFF2-40B4-BE49-F238E27FC236}">
                <a16:creationId xmlns:a16="http://schemas.microsoft.com/office/drawing/2014/main" id="{5A409E43-225A-D3ED-9286-6D28BBC89732}"/>
              </a:ext>
            </a:extLst>
          </p:cNvPr>
          <p:cNvGrpSpPr/>
          <p:nvPr/>
        </p:nvGrpSpPr>
        <p:grpSpPr>
          <a:xfrm>
            <a:off x="4842228" y="1696396"/>
            <a:ext cx="3221856" cy="1862450"/>
            <a:chOff x="2407717" y="1149352"/>
            <a:chExt cx="3213652" cy="1857708"/>
          </a:xfrm>
        </p:grpSpPr>
        <p:sp>
          <p:nvSpPr>
            <p:cNvPr id="64" name="矩形 63">
              <a:extLst>
                <a:ext uri="{FF2B5EF4-FFF2-40B4-BE49-F238E27FC236}">
                  <a16:creationId xmlns:a16="http://schemas.microsoft.com/office/drawing/2014/main" id="{47A267D7-E21D-CBCB-D4A9-E8D2C6B1B6C7}"/>
                </a:ext>
              </a:extLst>
            </p:cNvPr>
            <p:cNvSpPr/>
            <p:nvPr/>
          </p:nvSpPr>
          <p:spPr>
            <a:xfrm>
              <a:off x="2407717" y="1149352"/>
              <a:ext cx="3213652" cy="1838869"/>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103">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Rectangle 4">
              <a:extLst>
                <a:ext uri="{FF2B5EF4-FFF2-40B4-BE49-F238E27FC236}">
                  <a16:creationId xmlns:a16="http://schemas.microsoft.com/office/drawing/2014/main" id="{F672B30D-3B55-AE46-4EAC-E9EAE58CCDFD}"/>
                </a:ext>
              </a:extLst>
            </p:cNvPr>
            <p:cNvSpPr/>
            <p:nvPr/>
          </p:nvSpPr>
          <p:spPr>
            <a:xfrm>
              <a:off x="2467344" y="1920279"/>
              <a:ext cx="821659" cy="380981"/>
            </a:xfrm>
            <a:prstGeom prst="rect">
              <a:avLst/>
            </a:prstGeom>
            <a:noFill/>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777">
                <a:lnSpc>
                  <a:spcPts val="1203"/>
                </a:lnSpc>
              </a:pPr>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a:t>
              </a:r>
              <a:r>
                <a:rPr lang="zh-CN" altLang="en-US"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Jeff</a:t>
              </a:r>
              <a:r>
                <a:rPr lang="zh-CN" altLang="en-US"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Probst</a:t>
              </a:r>
              <a:r>
                <a:rPr lang="zh-CN" altLang="en-US"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Show</a:t>
              </a:r>
              <a:endParaRPr lang="en-US" sz="1103" dirty="0">
                <a:solidFill>
                  <a:prstClr val="black"/>
                </a:solidFill>
                <a:latin typeface="Times New Roman" panose="02020603050405020304" pitchFamily="18" charset="0"/>
                <a:cs typeface="Times New Roman" panose="02020603050405020304" pitchFamily="18" charset="0"/>
              </a:endParaRPr>
            </a:p>
          </p:txBody>
        </p:sp>
        <p:sp>
          <p:nvSpPr>
            <p:cNvPr id="66" name="TextBox 71">
              <a:extLst>
                <a:ext uri="{FF2B5EF4-FFF2-40B4-BE49-F238E27FC236}">
                  <a16:creationId xmlns:a16="http://schemas.microsoft.com/office/drawing/2014/main" id="{64894C2C-AA0D-4B4E-9A77-555B2DF4B1C4}"/>
                </a:ext>
              </a:extLst>
            </p:cNvPr>
            <p:cNvSpPr txBox="1"/>
            <p:nvPr/>
          </p:nvSpPr>
          <p:spPr>
            <a:xfrm>
              <a:off x="3187207" y="1710320"/>
              <a:ext cx="566868"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6777"/>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nominee</a:t>
              </a:r>
              <a:endParaRPr lang="en-US" sz="1103" dirty="0">
                <a:solidFill>
                  <a:prstClr val="black"/>
                </a:solidFill>
                <a:latin typeface="Times New Roman" panose="02020603050405020304" pitchFamily="18" charset="0"/>
                <a:cs typeface="Times New Roman" panose="02020603050405020304" pitchFamily="18" charset="0"/>
              </a:endParaRPr>
            </a:p>
          </p:txBody>
        </p:sp>
        <p:sp>
          <p:nvSpPr>
            <p:cNvPr id="67" name="Rectangle 101">
              <a:extLst>
                <a:ext uri="{FF2B5EF4-FFF2-40B4-BE49-F238E27FC236}">
                  <a16:creationId xmlns:a16="http://schemas.microsoft.com/office/drawing/2014/main" id="{CE8B06B7-52BE-C0D5-0A50-9FD6B4E8A28C}"/>
                </a:ext>
              </a:extLst>
            </p:cNvPr>
            <p:cNvSpPr/>
            <p:nvPr/>
          </p:nvSpPr>
          <p:spPr>
            <a:xfrm>
              <a:off x="3764191" y="1769560"/>
              <a:ext cx="475175" cy="339114"/>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777">
                <a:lnSpc>
                  <a:spcPts val="1203"/>
                </a:lnSpc>
              </a:pPr>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J</a:t>
              </a:r>
              <a:r>
                <a:rPr lang="en-SG" sz="1103" dirty="0">
                  <a:solidFill>
                    <a:prstClr val="black"/>
                  </a:solidFill>
                  <a:latin typeface="Times New Roman" panose="02020603050405020304" pitchFamily="18" charset="0"/>
                  <a:cs typeface="Times New Roman" panose="02020603050405020304" pitchFamily="18" charset="0"/>
                </a:rPr>
                <a:t>eff </a:t>
              </a:r>
            </a:p>
            <a:p>
              <a:pPr algn="ctr" defTabSz="916777">
                <a:lnSpc>
                  <a:spcPts val="1203"/>
                </a:lnSpc>
              </a:pPr>
              <a:r>
                <a:rPr lang="en-SG" sz="1103" dirty="0">
                  <a:solidFill>
                    <a:prstClr val="black"/>
                  </a:solidFill>
                  <a:latin typeface="Times New Roman" panose="02020603050405020304" pitchFamily="18" charset="0"/>
                  <a:cs typeface="Times New Roman" panose="02020603050405020304" pitchFamily="18" charset="0"/>
                </a:rPr>
                <a:t>Probst</a:t>
              </a:r>
              <a:endParaRPr lang="en-US" sz="1103" dirty="0">
                <a:solidFill>
                  <a:prstClr val="black"/>
                </a:solidFill>
                <a:latin typeface="Times New Roman" panose="02020603050405020304" pitchFamily="18" charset="0"/>
                <a:cs typeface="Times New Roman" panose="02020603050405020304" pitchFamily="18" charset="0"/>
              </a:endParaRPr>
            </a:p>
          </p:txBody>
        </p:sp>
        <p:sp>
          <p:nvSpPr>
            <p:cNvPr id="68" name="Rectangle 51">
              <a:extLst>
                <a:ext uri="{FF2B5EF4-FFF2-40B4-BE49-F238E27FC236}">
                  <a16:creationId xmlns:a16="http://schemas.microsoft.com/office/drawing/2014/main" id="{D4A612C6-2A82-E1D4-6A9F-1DE629CAB005}"/>
                </a:ext>
              </a:extLst>
            </p:cNvPr>
            <p:cNvSpPr/>
            <p:nvPr/>
          </p:nvSpPr>
          <p:spPr>
            <a:xfrm>
              <a:off x="4899025" y="1493956"/>
              <a:ext cx="661086" cy="355396"/>
            </a:xfrm>
            <a:prstGeom prst="rect">
              <a:avLst/>
            </a:prstGeom>
            <a:noFill/>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777">
                <a:lnSpc>
                  <a:spcPts val="1203"/>
                </a:lnSpc>
              </a:pPr>
              <a:r>
                <a:rPr lang="en-SG" sz="1103" dirty="0">
                  <a:solidFill>
                    <a:prstClr val="black"/>
                  </a:solidFill>
                  <a:latin typeface="Times New Roman" panose="02020603050405020304" pitchFamily="18" charset="0"/>
                  <a:cs typeface="Times New Roman" panose="02020603050405020304" pitchFamily="18" charset="0"/>
                </a:rPr>
                <a:t>Lisa Ann Russell</a:t>
              </a:r>
              <a:endParaRPr lang="en-US" sz="1103" dirty="0">
                <a:solidFill>
                  <a:prstClr val="black"/>
                </a:solidFill>
                <a:latin typeface="Times New Roman" panose="02020603050405020304" pitchFamily="18" charset="0"/>
                <a:cs typeface="Times New Roman" panose="02020603050405020304" pitchFamily="18" charset="0"/>
              </a:endParaRPr>
            </a:p>
          </p:txBody>
        </p:sp>
        <p:sp>
          <p:nvSpPr>
            <p:cNvPr id="69" name="TextBox 56">
              <a:extLst>
                <a:ext uri="{FF2B5EF4-FFF2-40B4-BE49-F238E27FC236}">
                  <a16:creationId xmlns:a16="http://schemas.microsoft.com/office/drawing/2014/main" id="{83B021DD-5E54-A006-CD08-CE3C24990D9B}"/>
                </a:ext>
              </a:extLst>
            </p:cNvPr>
            <p:cNvSpPr txBox="1"/>
            <p:nvPr/>
          </p:nvSpPr>
          <p:spPr>
            <a:xfrm>
              <a:off x="4348249" y="1504137"/>
              <a:ext cx="442089" cy="261610"/>
            </a:xfrm>
            <a:prstGeom prst="rect">
              <a:avLst/>
            </a:prstGeom>
            <a:noFill/>
          </p:spPr>
          <p:txBody>
            <a:bodyPr wrap="square" l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6777"/>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spouse</a:t>
              </a:r>
              <a:endParaRPr lang="en-US" sz="1103" dirty="0">
                <a:solidFill>
                  <a:prstClr val="black"/>
                </a:solidFill>
                <a:latin typeface="Times New Roman" panose="02020603050405020304" pitchFamily="18" charset="0"/>
                <a:cs typeface="Times New Roman" panose="02020603050405020304" pitchFamily="18" charset="0"/>
              </a:endParaRPr>
            </a:p>
          </p:txBody>
        </p:sp>
        <p:cxnSp>
          <p:nvCxnSpPr>
            <p:cNvPr id="70" name="Straight Arrow Connector 58">
              <a:extLst>
                <a:ext uri="{FF2B5EF4-FFF2-40B4-BE49-F238E27FC236}">
                  <a16:creationId xmlns:a16="http://schemas.microsoft.com/office/drawing/2014/main" id="{69EB072F-D681-C178-DB92-E61D1A889FCD}"/>
                </a:ext>
              </a:extLst>
            </p:cNvPr>
            <p:cNvCxnSpPr>
              <a:cxnSpLocks/>
              <a:stCxn id="71" idx="0"/>
              <a:endCxn id="65" idx="2"/>
            </p:cNvCxnSpPr>
            <p:nvPr/>
          </p:nvCxnSpPr>
          <p:spPr>
            <a:xfrm flipH="1" flipV="1">
              <a:off x="2878174" y="2301260"/>
              <a:ext cx="423" cy="343893"/>
            </a:xfrm>
            <a:prstGeom prst="straightConnector1">
              <a:avLst/>
            </a:prstGeom>
            <a:ln w="9525">
              <a:headEnd type="triangle"/>
              <a:tailEnd type="none"/>
            </a:ln>
          </p:spPr>
          <p:style>
            <a:lnRef idx="1">
              <a:schemeClr val="dk1"/>
            </a:lnRef>
            <a:fillRef idx="0">
              <a:schemeClr val="dk1"/>
            </a:fillRef>
            <a:effectRef idx="0">
              <a:schemeClr val="dk1"/>
            </a:effectRef>
            <a:fontRef idx="minor">
              <a:schemeClr val="tx1"/>
            </a:fontRef>
          </p:style>
        </p:cxnSp>
        <p:sp>
          <p:nvSpPr>
            <p:cNvPr id="71" name="Rectangle 61">
              <a:extLst>
                <a:ext uri="{FF2B5EF4-FFF2-40B4-BE49-F238E27FC236}">
                  <a16:creationId xmlns:a16="http://schemas.microsoft.com/office/drawing/2014/main" id="{0D845432-9F69-08BA-5976-5A1CBF181889}"/>
                </a:ext>
              </a:extLst>
            </p:cNvPr>
            <p:cNvSpPr/>
            <p:nvPr/>
          </p:nvSpPr>
          <p:spPr>
            <a:xfrm>
              <a:off x="2673172" y="2645143"/>
              <a:ext cx="410830" cy="295480"/>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777"/>
              <a:endParaRPr lang="en-US" sz="1103" dirty="0">
                <a:solidFill>
                  <a:prstClr val="black"/>
                </a:solidFill>
                <a:latin typeface="Times New Roman" panose="02020603050405020304" pitchFamily="18" charset="0"/>
                <a:cs typeface="Times New Roman" panose="02020603050405020304" pitchFamily="18" charset="0"/>
              </a:endParaRPr>
            </a:p>
          </p:txBody>
        </p:sp>
        <p:cxnSp>
          <p:nvCxnSpPr>
            <p:cNvPr id="72" name="Straight Arrow Connector 35">
              <a:extLst>
                <a:ext uri="{FF2B5EF4-FFF2-40B4-BE49-F238E27FC236}">
                  <a16:creationId xmlns:a16="http://schemas.microsoft.com/office/drawing/2014/main" id="{2707CA40-82AA-C880-9297-64315970614F}"/>
                </a:ext>
              </a:extLst>
            </p:cNvPr>
            <p:cNvCxnSpPr>
              <a:cxnSpLocks/>
              <a:stCxn id="93" idx="3"/>
              <a:endCxn id="91" idx="1"/>
            </p:cNvCxnSpPr>
            <p:nvPr/>
          </p:nvCxnSpPr>
          <p:spPr>
            <a:xfrm flipV="1">
              <a:off x="4221872" y="2181660"/>
              <a:ext cx="660369" cy="353554"/>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5">
              <a:extLst>
                <a:ext uri="{FF2B5EF4-FFF2-40B4-BE49-F238E27FC236}">
                  <a16:creationId xmlns:a16="http://schemas.microsoft.com/office/drawing/2014/main" id="{133F1108-7A1F-851B-25D8-D92F6FB5E122}"/>
                </a:ext>
              </a:extLst>
            </p:cNvPr>
            <p:cNvCxnSpPr>
              <a:cxnSpLocks/>
              <a:stCxn id="65" idx="3"/>
              <a:endCxn id="93" idx="1"/>
            </p:cNvCxnSpPr>
            <p:nvPr/>
          </p:nvCxnSpPr>
          <p:spPr>
            <a:xfrm>
              <a:off x="3288993" y="2110760"/>
              <a:ext cx="591536" cy="424454"/>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48">
              <a:extLst>
                <a:ext uri="{FF2B5EF4-FFF2-40B4-BE49-F238E27FC236}">
                  <a16:creationId xmlns:a16="http://schemas.microsoft.com/office/drawing/2014/main" id="{5709F314-C364-E1A1-56A5-B8977824A974}"/>
                </a:ext>
              </a:extLst>
            </p:cNvPr>
            <p:cNvCxnSpPr>
              <a:cxnSpLocks/>
              <a:stCxn id="93" idx="3"/>
              <a:endCxn id="89" idx="1"/>
            </p:cNvCxnSpPr>
            <p:nvPr/>
          </p:nvCxnSpPr>
          <p:spPr>
            <a:xfrm>
              <a:off x="4221871" y="2535224"/>
              <a:ext cx="652827" cy="211077"/>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75" name="组合 74">
              <a:extLst>
                <a:ext uri="{FF2B5EF4-FFF2-40B4-BE49-F238E27FC236}">
                  <a16:creationId xmlns:a16="http://schemas.microsoft.com/office/drawing/2014/main" id="{0DF6A540-13A3-A9C4-3DF0-520A6F595AED}"/>
                </a:ext>
              </a:extLst>
            </p:cNvPr>
            <p:cNvGrpSpPr/>
            <p:nvPr/>
          </p:nvGrpSpPr>
          <p:grpSpPr>
            <a:xfrm>
              <a:off x="3820488" y="2387476"/>
              <a:ext cx="461435" cy="295480"/>
              <a:chOff x="1789548" y="5358525"/>
              <a:chExt cx="461435" cy="295480"/>
            </a:xfrm>
          </p:grpSpPr>
          <p:sp>
            <p:nvSpPr>
              <p:cNvPr id="93" name="Rectangle 76">
                <a:extLst>
                  <a:ext uri="{FF2B5EF4-FFF2-40B4-BE49-F238E27FC236}">
                    <a16:creationId xmlns:a16="http://schemas.microsoft.com/office/drawing/2014/main" id="{DD24C483-C6F9-D107-D61C-26C005E0C046}"/>
                  </a:ext>
                </a:extLst>
              </p:cNvPr>
              <p:cNvSpPr/>
              <p:nvPr/>
            </p:nvSpPr>
            <p:spPr>
              <a:xfrm>
                <a:off x="1849600" y="5358525"/>
                <a:ext cx="341332" cy="295480"/>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777">
                  <a:lnSpc>
                    <a:spcPts val="1203"/>
                  </a:lnSpc>
                </a:pPr>
                <a:endParaRPr lang="en-US" sz="1103" dirty="0">
                  <a:solidFill>
                    <a:prstClr val="black"/>
                  </a:solidFill>
                  <a:latin typeface="Times New Roman" panose="02020603050405020304" pitchFamily="18" charset="0"/>
                  <a:cs typeface="Times New Roman" panose="02020603050405020304" pitchFamily="18" charset="0"/>
                </a:endParaRPr>
              </a:p>
            </p:txBody>
          </p:sp>
          <p:sp>
            <p:nvSpPr>
              <p:cNvPr id="94" name="文本框 93">
                <a:extLst>
                  <a:ext uri="{FF2B5EF4-FFF2-40B4-BE49-F238E27FC236}">
                    <a16:creationId xmlns:a16="http://schemas.microsoft.com/office/drawing/2014/main" id="{D968347E-ED05-5F76-25DC-7A1C50F0D8C8}"/>
                  </a:ext>
                </a:extLst>
              </p:cNvPr>
              <p:cNvSpPr txBox="1"/>
              <p:nvPr/>
            </p:nvSpPr>
            <p:spPr>
              <a:xfrm>
                <a:off x="1789548" y="5382819"/>
                <a:ext cx="461435" cy="246221"/>
              </a:xfrm>
              <a:prstGeom prst="rect">
                <a:avLst/>
              </a:prstGeom>
              <a:noFill/>
            </p:spPr>
            <p:txBody>
              <a:bodyPr wrap="square">
                <a:spAutoFit/>
              </a:bodyPr>
              <a:lstStyle/>
              <a:p>
                <a:pPr algn="ctr" defTabSz="916777">
                  <a:lnSpc>
                    <a:spcPts val="1203"/>
                  </a:lnSpc>
                </a:pPr>
                <a:r>
                  <a:rPr lang="en-US" altLang="zh-CN"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Lisa</a:t>
                </a:r>
                <a:endPar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6" name="TextBox 16">
              <a:extLst>
                <a:ext uri="{FF2B5EF4-FFF2-40B4-BE49-F238E27FC236}">
                  <a16:creationId xmlns:a16="http://schemas.microsoft.com/office/drawing/2014/main" id="{B85CD5DD-9D55-9FB7-F820-6009C3066B23}"/>
                </a:ext>
              </a:extLst>
            </p:cNvPr>
            <p:cNvSpPr txBox="1"/>
            <p:nvPr/>
          </p:nvSpPr>
          <p:spPr>
            <a:xfrm>
              <a:off x="4348805" y="2079714"/>
              <a:ext cx="253536" cy="261610"/>
            </a:xfrm>
            <a:prstGeom prst="rect">
              <a:avLst/>
            </a:prstGeom>
            <a:noFill/>
          </p:spPr>
          <p:txBody>
            <a:bodyPr wrap="square" l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6777"/>
              <a:r>
                <a:rPr lang="en-US" altLang="zh-CN"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is_a</a:t>
              </a:r>
              <a:endParaRPr lang="en-US" sz="1103" dirty="0">
                <a:solidFill>
                  <a:prstClr val="black"/>
                </a:solidFill>
                <a:latin typeface="Times New Roman" panose="02020603050405020304" pitchFamily="18" charset="0"/>
                <a:cs typeface="Times New Roman" panose="02020603050405020304" pitchFamily="18" charset="0"/>
              </a:endParaRPr>
            </a:p>
          </p:txBody>
        </p:sp>
        <p:grpSp>
          <p:nvGrpSpPr>
            <p:cNvPr id="77" name="组合 76">
              <a:extLst>
                <a:ext uri="{FF2B5EF4-FFF2-40B4-BE49-F238E27FC236}">
                  <a16:creationId xmlns:a16="http://schemas.microsoft.com/office/drawing/2014/main" id="{16FC2451-618A-19B6-562D-5BC641B02A8E}"/>
                </a:ext>
              </a:extLst>
            </p:cNvPr>
            <p:cNvGrpSpPr/>
            <p:nvPr/>
          </p:nvGrpSpPr>
          <p:grpSpPr>
            <a:xfrm>
              <a:off x="4790338" y="1970578"/>
              <a:ext cx="708991" cy="400110"/>
              <a:chOff x="2729170" y="5295188"/>
              <a:chExt cx="708991" cy="400110"/>
            </a:xfrm>
          </p:grpSpPr>
          <p:sp>
            <p:nvSpPr>
              <p:cNvPr id="91" name="Rectangle 76">
                <a:extLst>
                  <a:ext uri="{FF2B5EF4-FFF2-40B4-BE49-F238E27FC236}">
                    <a16:creationId xmlns:a16="http://schemas.microsoft.com/office/drawing/2014/main" id="{E5D45957-1819-CB22-9B18-2C9276F25BFC}"/>
                  </a:ext>
                </a:extLst>
              </p:cNvPr>
              <p:cNvSpPr/>
              <p:nvPr/>
            </p:nvSpPr>
            <p:spPr>
              <a:xfrm>
                <a:off x="2821073" y="5324291"/>
                <a:ext cx="507993" cy="363947"/>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777">
                  <a:lnSpc>
                    <a:spcPts val="1203"/>
                  </a:lnSpc>
                </a:pPr>
                <a:endParaRPr lang="en-US" sz="1103" dirty="0">
                  <a:solidFill>
                    <a:prstClr val="black"/>
                  </a:solidFill>
                  <a:latin typeface="Times New Roman" panose="02020603050405020304" pitchFamily="18" charset="0"/>
                  <a:cs typeface="Times New Roman" panose="02020603050405020304" pitchFamily="18" charset="0"/>
                </a:endParaRPr>
              </a:p>
            </p:txBody>
          </p:sp>
          <p:sp>
            <p:nvSpPr>
              <p:cNvPr id="92" name="文本框 91">
                <a:extLst>
                  <a:ext uri="{FF2B5EF4-FFF2-40B4-BE49-F238E27FC236}">
                    <a16:creationId xmlns:a16="http://schemas.microsoft.com/office/drawing/2014/main" id="{653394C9-5D0F-E691-D3D7-D4EB64CE859F}"/>
                  </a:ext>
                </a:extLst>
              </p:cNvPr>
              <p:cNvSpPr txBox="1"/>
              <p:nvPr/>
            </p:nvSpPr>
            <p:spPr>
              <a:xfrm>
                <a:off x="2729170" y="5295188"/>
                <a:ext cx="708991" cy="400110"/>
              </a:xfrm>
              <a:prstGeom prst="rect">
                <a:avLst/>
              </a:prstGeom>
              <a:noFill/>
            </p:spPr>
            <p:txBody>
              <a:bodyPr wrap="square">
                <a:spAutoFit/>
              </a:bodyPr>
              <a:lstStyle/>
              <a:p>
                <a:pPr algn="ctr" defTabSz="916777">
                  <a:lnSpc>
                    <a:spcPts val="1203"/>
                  </a:lnSpc>
                </a:pPr>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TV    producer</a:t>
                </a:r>
              </a:p>
            </p:txBody>
          </p:sp>
        </p:grpSp>
        <p:sp>
          <p:nvSpPr>
            <p:cNvPr id="78" name="TextBox 56">
              <a:extLst>
                <a:ext uri="{FF2B5EF4-FFF2-40B4-BE49-F238E27FC236}">
                  <a16:creationId xmlns:a16="http://schemas.microsoft.com/office/drawing/2014/main" id="{2F9B08D9-47C3-D39D-558F-0A70C4256A1C}"/>
                </a:ext>
              </a:extLst>
            </p:cNvPr>
            <p:cNvSpPr txBox="1"/>
            <p:nvPr/>
          </p:nvSpPr>
          <p:spPr>
            <a:xfrm rot="674871">
              <a:off x="4221459" y="2595456"/>
              <a:ext cx="457587" cy="261610"/>
            </a:xfrm>
            <a:prstGeom prst="rect">
              <a:avLst/>
            </a:prstGeom>
            <a:noFill/>
          </p:spPr>
          <p:txBody>
            <a:bodyPr wrap="square" l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6777"/>
              <a:r>
                <a:rPr lang="en-US" altLang="zh-CN"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host</a:t>
              </a:r>
              <a:endPar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9" name="组合 78">
              <a:extLst>
                <a:ext uri="{FF2B5EF4-FFF2-40B4-BE49-F238E27FC236}">
                  <a16:creationId xmlns:a16="http://schemas.microsoft.com/office/drawing/2014/main" id="{0AC06829-E5C8-5D48-6B0D-73270085E0E4}"/>
                </a:ext>
              </a:extLst>
            </p:cNvPr>
            <p:cNvGrpSpPr/>
            <p:nvPr/>
          </p:nvGrpSpPr>
          <p:grpSpPr>
            <a:xfrm>
              <a:off x="4800223" y="2607672"/>
              <a:ext cx="675861" cy="277273"/>
              <a:chOff x="2421768" y="5904594"/>
              <a:chExt cx="675861" cy="277272"/>
            </a:xfrm>
          </p:grpSpPr>
          <p:sp>
            <p:nvSpPr>
              <p:cNvPr id="89" name="Rectangle 76">
                <a:extLst>
                  <a:ext uri="{FF2B5EF4-FFF2-40B4-BE49-F238E27FC236}">
                    <a16:creationId xmlns:a16="http://schemas.microsoft.com/office/drawing/2014/main" id="{8C303F9B-263B-E52A-8473-5E8A9056FDB3}"/>
                  </a:ext>
                </a:extLst>
              </p:cNvPr>
              <p:cNvSpPr/>
              <p:nvPr/>
            </p:nvSpPr>
            <p:spPr>
              <a:xfrm>
                <a:off x="2496244" y="5904594"/>
                <a:ext cx="531387" cy="277272"/>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777">
                  <a:lnSpc>
                    <a:spcPts val="1203"/>
                  </a:lnSpc>
                </a:pPr>
                <a:endParaRPr lang="en-US" sz="1103" dirty="0">
                  <a:solidFill>
                    <a:prstClr val="black"/>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AF2EDE6D-3CEF-89FC-6BB1-6756B91BE691}"/>
                  </a:ext>
                </a:extLst>
              </p:cNvPr>
              <p:cNvSpPr txBox="1"/>
              <p:nvPr/>
            </p:nvSpPr>
            <p:spPr>
              <a:xfrm>
                <a:off x="2421768" y="5909354"/>
                <a:ext cx="675861" cy="261609"/>
              </a:xfrm>
              <a:prstGeom prst="rect">
                <a:avLst/>
              </a:prstGeom>
              <a:noFill/>
            </p:spPr>
            <p:txBody>
              <a:bodyPr wrap="square">
                <a:spAutoFit/>
              </a:bodyPr>
              <a:lstStyle/>
              <a:p>
                <a:pPr algn="ctr" defTabSz="916777"/>
                <a:r>
                  <a:rPr lang="en-US" altLang="zh-CN"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Survivor</a:t>
                </a:r>
                <a:endPar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80" name="TextBox 71">
              <a:extLst>
                <a:ext uri="{FF2B5EF4-FFF2-40B4-BE49-F238E27FC236}">
                  <a16:creationId xmlns:a16="http://schemas.microsoft.com/office/drawing/2014/main" id="{806FECD3-89E1-DEF4-C8E0-A9A8C6E9D756}"/>
                </a:ext>
              </a:extLst>
            </p:cNvPr>
            <p:cNvSpPr txBox="1"/>
            <p:nvPr/>
          </p:nvSpPr>
          <p:spPr>
            <a:xfrm>
              <a:off x="3524185" y="2122723"/>
              <a:ext cx="566868"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6777"/>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nominee</a:t>
              </a:r>
              <a:endParaRPr lang="en-US" sz="1103" dirty="0">
                <a:solidFill>
                  <a:prstClr val="black"/>
                </a:solidFill>
                <a:latin typeface="Times New Roman" panose="02020603050405020304" pitchFamily="18" charset="0"/>
                <a:cs typeface="Times New Roman" panose="02020603050405020304" pitchFamily="18" charset="0"/>
              </a:endParaRPr>
            </a:p>
          </p:txBody>
        </p:sp>
        <p:sp>
          <p:nvSpPr>
            <p:cNvPr id="81" name="文本框 80">
              <a:extLst>
                <a:ext uri="{FF2B5EF4-FFF2-40B4-BE49-F238E27FC236}">
                  <a16:creationId xmlns:a16="http://schemas.microsoft.com/office/drawing/2014/main" id="{FE07AFF1-E37D-2DB4-43BD-029E082F9907}"/>
                </a:ext>
              </a:extLst>
            </p:cNvPr>
            <p:cNvSpPr txBox="1"/>
            <p:nvPr/>
          </p:nvSpPr>
          <p:spPr>
            <a:xfrm>
              <a:off x="2805083" y="2314553"/>
              <a:ext cx="461435" cy="261610"/>
            </a:xfrm>
            <a:prstGeom prst="rect">
              <a:avLst/>
            </a:prstGeom>
            <a:noFill/>
          </p:spPr>
          <p:txBody>
            <a:bodyPr wrap="square">
              <a:spAutoFit/>
            </a:bodyPr>
            <a:lstStyle/>
            <a:p>
              <a:pPr algn="ctr" defTabSz="916777"/>
              <a:r>
                <a:rPr lang="en-US" altLang="zh-CN"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is_a</a:t>
              </a:r>
              <a:endPar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文本框 81">
              <a:extLst>
                <a:ext uri="{FF2B5EF4-FFF2-40B4-BE49-F238E27FC236}">
                  <a16:creationId xmlns:a16="http://schemas.microsoft.com/office/drawing/2014/main" id="{0D60B785-2894-4FB3-4AD7-2046480064B9}"/>
                </a:ext>
              </a:extLst>
            </p:cNvPr>
            <p:cNvSpPr txBox="1"/>
            <p:nvPr/>
          </p:nvSpPr>
          <p:spPr>
            <a:xfrm>
              <a:off x="2617154" y="2576173"/>
              <a:ext cx="536713" cy="430887"/>
            </a:xfrm>
            <a:prstGeom prst="rect">
              <a:avLst/>
            </a:prstGeom>
            <a:noFill/>
          </p:spPr>
          <p:txBody>
            <a:bodyPr wrap="square">
              <a:spAutoFit/>
            </a:bodyPr>
            <a:lstStyle/>
            <a:p>
              <a:pPr algn="ctr" defTabSz="916777"/>
              <a:r>
                <a:rPr lang="en-US" altLang="zh-CN"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Talk</a:t>
              </a:r>
              <a:r>
                <a:rPr lang="zh-CN" altLang="en-US"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3">
                  <a:solidFill>
                    <a:prstClr val="black"/>
                  </a:solidFill>
                  <a:latin typeface="Times New Roman" panose="02020603050405020304" pitchFamily="18" charset="0"/>
                  <a:ea typeface="宋体" panose="02010600030101010101" pitchFamily="2" charset="-122"/>
                  <a:cs typeface="Times New Roman" panose="02020603050405020304" pitchFamily="18" charset="0"/>
                </a:rPr>
                <a:t>show</a:t>
              </a:r>
              <a:endPar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文本框 82">
              <a:extLst>
                <a:ext uri="{FF2B5EF4-FFF2-40B4-BE49-F238E27FC236}">
                  <a16:creationId xmlns:a16="http://schemas.microsoft.com/office/drawing/2014/main" id="{0566A439-BD38-5BEA-B9E8-539717065391}"/>
                </a:ext>
              </a:extLst>
            </p:cNvPr>
            <p:cNvSpPr txBox="1"/>
            <p:nvPr/>
          </p:nvSpPr>
          <p:spPr>
            <a:xfrm>
              <a:off x="2407992" y="1255467"/>
              <a:ext cx="505267" cy="369332"/>
            </a:xfrm>
            <a:prstGeom prst="rect">
              <a:avLst/>
            </a:prstGeom>
            <a:noFill/>
          </p:spPr>
          <p:txBody>
            <a:bodyPr wrap="none" rtlCol="0">
              <a:spAutoFit/>
            </a:bodyPr>
            <a:lstStyle/>
            <a:p>
              <a:pPr defTabSz="916777"/>
              <a:r>
                <a:rPr lang="en-US" altLang="zh-CN" sz="1805"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KG</a:t>
              </a:r>
              <a:endParaRPr lang="zh-CN" altLang="en-US" sz="1805" b="1" i="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4" name="Straight Arrow Connector 75">
              <a:extLst>
                <a:ext uri="{FF2B5EF4-FFF2-40B4-BE49-F238E27FC236}">
                  <a16:creationId xmlns:a16="http://schemas.microsoft.com/office/drawing/2014/main" id="{627DD8B9-31A2-50F7-D482-D6D84C33996C}"/>
                </a:ext>
              </a:extLst>
            </p:cNvPr>
            <p:cNvCxnSpPr>
              <a:cxnSpLocks/>
              <a:stCxn id="65" idx="3"/>
              <a:endCxn id="67" idx="1"/>
            </p:cNvCxnSpPr>
            <p:nvPr/>
          </p:nvCxnSpPr>
          <p:spPr>
            <a:xfrm flipV="1">
              <a:off x="3289003" y="1939117"/>
              <a:ext cx="475188" cy="171653"/>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75">
              <a:extLst>
                <a:ext uri="{FF2B5EF4-FFF2-40B4-BE49-F238E27FC236}">
                  <a16:creationId xmlns:a16="http://schemas.microsoft.com/office/drawing/2014/main" id="{8640F902-F754-B97D-625A-F6423405A7F9}"/>
                </a:ext>
              </a:extLst>
            </p:cNvPr>
            <p:cNvCxnSpPr>
              <a:cxnSpLocks/>
              <a:stCxn id="67" idx="3"/>
              <a:endCxn id="68" idx="1"/>
            </p:cNvCxnSpPr>
            <p:nvPr/>
          </p:nvCxnSpPr>
          <p:spPr>
            <a:xfrm flipV="1">
              <a:off x="4239366" y="1671654"/>
              <a:ext cx="659659" cy="267463"/>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3741A278-621B-CFB6-3B9D-5BBA9E165833}"/>
                </a:ext>
              </a:extLst>
            </p:cNvPr>
            <p:cNvSpPr txBox="1"/>
            <p:nvPr/>
          </p:nvSpPr>
          <p:spPr>
            <a:xfrm>
              <a:off x="3734589" y="1448780"/>
              <a:ext cx="486468" cy="261610"/>
            </a:xfrm>
            <a:prstGeom prst="rect">
              <a:avLst/>
            </a:prstGeom>
            <a:noFill/>
          </p:spPr>
          <p:txBody>
            <a:bodyPr wrap="square" rtlCol="0">
              <a:spAutoFit/>
            </a:bodyPr>
            <a:lstStyle/>
            <a:p>
              <a:pPr algn="ctr" defTabSz="916777"/>
              <a:r>
                <a:rPr lang="en-US" altLang="zh-CN" sz="1103"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is_a</a:t>
              </a:r>
              <a:endParaRPr lang="zh-CN" altLang="en-US"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Rectangle 101">
              <a:extLst>
                <a:ext uri="{FF2B5EF4-FFF2-40B4-BE49-F238E27FC236}">
                  <a16:creationId xmlns:a16="http://schemas.microsoft.com/office/drawing/2014/main" id="{437BDD83-4254-7277-E181-CDC239A83599}"/>
                </a:ext>
              </a:extLst>
            </p:cNvPr>
            <p:cNvSpPr/>
            <p:nvPr/>
          </p:nvSpPr>
          <p:spPr>
            <a:xfrm>
              <a:off x="3083192" y="1235358"/>
              <a:ext cx="660348" cy="339114"/>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777">
                <a:lnSpc>
                  <a:spcPts val="1203"/>
                </a:lnSpc>
              </a:pPr>
              <a:r>
                <a:rPr lang="en-US" altLang="zh-CN" sz="1103"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producer</a:t>
              </a:r>
              <a:endParaRPr lang="en-US" sz="1103" dirty="0">
                <a:solidFill>
                  <a:prstClr val="black"/>
                </a:solidFill>
                <a:latin typeface="Times New Roman" panose="02020603050405020304" pitchFamily="18" charset="0"/>
                <a:cs typeface="Times New Roman" panose="02020603050405020304" pitchFamily="18" charset="0"/>
              </a:endParaRPr>
            </a:p>
          </p:txBody>
        </p:sp>
        <p:cxnSp>
          <p:nvCxnSpPr>
            <p:cNvPr id="88" name="直接箭头连接符 87">
              <a:extLst>
                <a:ext uri="{FF2B5EF4-FFF2-40B4-BE49-F238E27FC236}">
                  <a16:creationId xmlns:a16="http://schemas.microsoft.com/office/drawing/2014/main" id="{35585B79-5612-B47C-9D1A-7D7CDCA3110F}"/>
                </a:ext>
              </a:extLst>
            </p:cNvPr>
            <p:cNvCxnSpPr>
              <a:stCxn id="67" idx="0"/>
              <a:endCxn id="87" idx="2"/>
            </p:cNvCxnSpPr>
            <p:nvPr/>
          </p:nvCxnSpPr>
          <p:spPr>
            <a:xfrm flipH="1" flipV="1">
              <a:off x="3413366" y="1574472"/>
              <a:ext cx="588413" cy="195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aphicFrame>
        <p:nvGraphicFramePr>
          <p:cNvPr id="96" name="表格 96">
            <a:extLst>
              <a:ext uri="{FF2B5EF4-FFF2-40B4-BE49-F238E27FC236}">
                <a16:creationId xmlns:a16="http://schemas.microsoft.com/office/drawing/2014/main" id="{FD659F6E-AA77-04B1-C944-ED842431A778}"/>
              </a:ext>
            </a:extLst>
          </p:cNvPr>
          <p:cNvGraphicFramePr>
            <a:graphicFrameLocks noGrp="1"/>
          </p:cNvGraphicFramePr>
          <p:nvPr>
            <p:extLst/>
          </p:nvPr>
        </p:nvGraphicFramePr>
        <p:xfrm>
          <a:off x="8785357" y="4475555"/>
          <a:ext cx="3219268" cy="1487148"/>
        </p:xfrm>
        <a:graphic>
          <a:graphicData uri="http://schemas.openxmlformats.org/drawingml/2006/table">
            <a:tbl>
              <a:tblPr firstRow="1" bandRow="1">
                <a:tableStyleId>{5C22544A-7EE6-4342-B048-85BDC9FD1C3A}</a:tableStyleId>
              </a:tblPr>
              <a:tblGrid>
                <a:gridCol w="1609634">
                  <a:extLst>
                    <a:ext uri="{9D8B030D-6E8A-4147-A177-3AD203B41FA5}">
                      <a16:colId xmlns:a16="http://schemas.microsoft.com/office/drawing/2014/main" val="290777516"/>
                    </a:ext>
                  </a:extLst>
                </a:gridCol>
                <a:gridCol w="1609634">
                  <a:extLst>
                    <a:ext uri="{9D8B030D-6E8A-4147-A177-3AD203B41FA5}">
                      <a16:colId xmlns:a16="http://schemas.microsoft.com/office/drawing/2014/main" val="832596788"/>
                    </a:ext>
                  </a:extLst>
                </a:gridCol>
              </a:tblGrid>
              <a:tr h="371787">
                <a:tc>
                  <a:txBody>
                    <a:bodyPr/>
                    <a:lstStyle/>
                    <a:p>
                      <a:pPr algn="ctr"/>
                      <a:r>
                        <a:rPr lang="zh-CN" altLang="en-US" sz="1800"/>
                        <a:t>模型</a:t>
                      </a:r>
                    </a:p>
                  </a:txBody>
                  <a:tcPr marL="91673" marR="91673" marT="45837" marB="45837"/>
                </a:tc>
                <a:tc>
                  <a:txBody>
                    <a:bodyPr/>
                    <a:lstStyle/>
                    <a:p>
                      <a:pPr algn="ctr"/>
                      <a:r>
                        <a:rPr lang="zh-CN" altLang="en-US" sz="1800"/>
                        <a:t>最大长度</a:t>
                      </a:r>
                    </a:p>
                  </a:txBody>
                  <a:tcPr marL="91673" marR="91673" marT="45837" marB="45837"/>
                </a:tc>
                <a:extLst>
                  <a:ext uri="{0D108BD9-81ED-4DB2-BD59-A6C34878D82A}">
                    <a16:rowId xmlns:a16="http://schemas.microsoft.com/office/drawing/2014/main" val="1133290652"/>
                  </a:ext>
                </a:extLst>
              </a:tr>
              <a:tr h="371787">
                <a:tc>
                  <a:txBody>
                    <a:bodyPr/>
                    <a:lstStyle/>
                    <a:p>
                      <a:pPr algn="ctr"/>
                      <a:r>
                        <a:rPr lang="en-US" altLang="zh-CN" sz="1800">
                          <a:solidFill>
                            <a:schemeClr val="tx1"/>
                          </a:solidFill>
                        </a:rPr>
                        <a:t>GPT-3</a:t>
                      </a:r>
                      <a:endParaRPr lang="zh-CN" altLang="en-US" sz="1800">
                        <a:solidFill>
                          <a:schemeClr val="tx1"/>
                        </a:solidFill>
                      </a:endParaRPr>
                    </a:p>
                  </a:txBody>
                  <a:tcPr marL="91673" marR="91673" marT="45837" marB="45837"/>
                </a:tc>
                <a:tc>
                  <a:txBody>
                    <a:bodyPr/>
                    <a:lstStyle/>
                    <a:p>
                      <a:pPr algn="ctr"/>
                      <a:r>
                        <a:rPr lang="en-US" altLang="zh-CN" sz="1800"/>
                        <a:t>2049</a:t>
                      </a:r>
                      <a:endParaRPr lang="zh-CN" altLang="en-US" sz="1800"/>
                    </a:p>
                  </a:txBody>
                  <a:tcPr marL="91673" marR="91673" marT="45837" marB="45837"/>
                </a:tc>
                <a:extLst>
                  <a:ext uri="{0D108BD9-81ED-4DB2-BD59-A6C34878D82A}">
                    <a16:rowId xmlns:a16="http://schemas.microsoft.com/office/drawing/2014/main" val="1984181686"/>
                  </a:ext>
                </a:extLst>
              </a:tr>
              <a:tr h="371787">
                <a:tc>
                  <a:txBody>
                    <a:bodyPr/>
                    <a:lstStyle/>
                    <a:p>
                      <a:pPr marL="0" marR="0" lvl="0" indent="0" algn="ctr" defTabSz="1216061" rtl="0" eaLnBrk="1" fontAlgn="auto" latinLnBrk="0" hangingPunct="1">
                        <a:lnSpc>
                          <a:spcPct val="100000"/>
                        </a:lnSpc>
                        <a:spcBef>
                          <a:spcPts val="0"/>
                        </a:spcBef>
                        <a:spcAft>
                          <a:spcPts val="0"/>
                        </a:spcAft>
                        <a:buClrTx/>
                        <a:buSzTx/>
                        <a:buFontTx/>
                        <a:buNone/>
                        <a:tabLst/>
                        <a:defRPr/>
                      </a:pPr>
                      <a:r>
                        <a:rPr lang="en-US" altLang="zh-CN" sz="1800">
                          <a:solidFill>
                            <a:schemeClr val="tx1"/>
                          </a:solidFill>
                        </a:rPr>
                        <a:t>GPT-3.5</a:t>
                      </a:r>
                      <a:endParaRPr lang="zh-CN" altLang="en-US" sz="1800">
                        <a:solidFill>
                          <a:schemeClr val="tx1"/>
                        </a:solidFill>
                      </a:endParaRPr>
                    </a:p>
                  </a:txBody>
                  <a:tcPr marL="91673" marR="91673" marT="45837" marB="45837"/>
                </a:tc>
                <a:tc>
                  <a:txBody>
                    <a:bodyPr/>
                    <a:lstStyle/>
                    <a:p>
                      <a:pPr algn="ctr"/>
                      <a:r>
                        <a:rPr lang="en-US" altLang="zh-CN" sz="1800"/>
                        <a:t>4096</a:t>
                      </a:r>
                      <a:endParaRPr lang="zh-CN" altLang="en-US" sz="1800"/>
                    </a:p>
                  </a:txBody>
                  <a:tcPr marL="91673" marR="91673" marT="45837" marB="45837"/>
                </a:tc>
                <a:extLst>
                  <a:ext uri="{0D108BD9-81ED-4DB2-BD59-A6C34878D82A}">
                    <a16:rowId xmlns:a16="http://schemas.microsoft.com/office/drawing/2014/main" val="2593304500"/>
                  </a:ext>
                </a:extLst>
              </a:tr>
              <a:tr h="371787">
                <a:tc>
                  <a:txBody>
                    <a:bodyPr/>
                    <a:lstStyle/>
                    <a:p>
                      <a:pPr algn="ctr"/>
                      <a:r>
                        <a:rPr lang="en-US" altLang="zh-CN" sz="1800"/>
                        <a:t>GPT-4</a:t>
                      </a:r>
                      <a:endParaRPr lang="zh-CN" altLang="en-US" sz="1800"/>
                    </a:p>
                  </a:txBody>
                  <a:tcPr marL="91673" marR="91673" marT="45837" marB="45837"/>
                </a:tc>
                <a:tc>
                  <a:txBody>
                    <a:bodyPr/>
                    <a:lstStyle/>
                    <a:p>
                      <a:pPr algn="ctr"/>
                      <a:r>
                        <a:rPr lang="en-US" altLang="zh-CN" sz="1800"/>
                        <a:t>8192</a:t>
                      </a:r>
                      <a:endParaRPr lang="zh-CN" altLang="en-US" sz="1800"/>
                    </a:p>
                  </a:txBody>
                  <a:tcPr marL="91673" marR="91673" marT="45837" marB="45837"/>
                </a:tc>
                <a:extLst>
                  <a:ext uri="{0D108BD9-81ED-4DB2-BD59-A6C34878D82A}">
                    <a16:rowId xmlns:a16="http://schemas.microsoft.com/office/drawing/2014/main" val="105174125"/>
                  </a:ext>
                </a:extLst>
              </a:tr>
            </a:tbl>
          </a:graphicData>
        </a:graphic>
      </p:graphicFrame>
      <p:sp>
        <p:nvSpPr>
          <p:cNvPr id="98" name="文本框 97">
            <a:extLst>
              <a:ext uri="{FF2B5EF4-FFF2-40B4-BE49-F238E27FC236}">
                <a16:creationId xmlns:a16="http://schemas.microsoft.com/office/drawing/2014/main" id="{7806EC3C-D531-AD48-35C0-8069A02D42E7}"/>
              </a:ext>
            </a:extLst>
          </p:cNvPr>
          <p:cNvSpPr txBox="1"/>
          <p:nvPr/>
        </p:nvSpPr>
        <p:spPr>
          <a:xfrm>
            <a:off x="28497" y="4740858"/>
            <a:ext cx="4759465" cy="956543"/>
          </a:xfrm>
          <a:prstGeom prst="rect">
            <a:avLst/>
          </a:prstGeom>
          <a:noFill/>
        </p:spPr>
        <p:txBody>
          <a:bodyPr wrap="square">
            <a:spAutoFit/>
          </a:bodyPr>
          <a:lstStyle/>
          <a:p>
            <a:pPr defTabSz="916777"/>
            <a:r>
              <a:rPr lang="en-US" altLang="zh-CN" sz="2807">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807">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结构化数据包含大量信息，难以全部输入给</a:t>
            </a:r>
            <a:r>
              <a:rPr lang="en-US" altLang="zh-CN" sz="2807">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807">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处理</a:t>
            </a:r>
            <a:endParaRPr lang="en-US" altLang="zh-CN" sz="2807"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文本框 99">
            <a:extLst>
              <a:ext uri="{FF2B5EF4-FFF2-40B4-BE49-F238E27FC236}">
                <a16:creationId xmlns:a16="http://schemas.microsoft.com/office/drawing/2014/main" id="{CE160BFC-5602-96BD-0886-2C027FBDEAA8}"/>
              </a:ext>
            </a:extLst>
          </p:cNvPr>
          <p:cNvSpPr txBox="1"/>
          <p:nvPr/>
        </p:nvSpPr>
        <p:spPr>
          <a:xfrm>
            <a:off x="46101" y="2147427"/>
            <a:ext cx="4620078" cy="956287"/>
          </a:xfrm>
          <a:prstGeom prst="rect">
            <a:avLst/>
          </a:prstGeom>
          <a:noFill/>
        </p:spPr>
        <p:txBody>
          <a:bodyPr wrap="square">
            <a:spAutoFit/>
          </a:bodyPr>
          <a:lstStyle/>
          <a:p>
            <a:pPr defTabSz="916777"/>
            <a:r>
              <a:rPr lang="en-US" altLang="zh-CN" sz="2807">
                <a:solidFill>
                  <a:prstClr val="black"/>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2807">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结构化数据具有特定的组织形式，</a:t>
            </a:r>
            <a:r>
              <a:rPr lang="en-US" altLang="zh-CN" sz="2807">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807">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难以直接理解</a:t>
            </a:r>
            <a:endParaRPr lang="en-US" altLang="zh-CN" sz="2807"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1" name="表格 96">
            <a:extLst>
              <a:ext uri="{FF2B5EF4-FFF2-40B4-BE49-F238E27FC236}">
                <a16:creationId xmlns:a16="http://schemas.microsoft.com/office/drawing/2014/main" id="{C04E5865-FB4D-4539-1B20-7B939139BE1D}"/>
              </a:ext>
            </a:extLst>
          </p:cNvPr>
          <p:cNvGraphicFramePr>
            <a:graphicFrameLocks noGrp="1"/>
          </p:cNvGraphicFramePr>
          <p:nvPr>
            <p:extLst/>
          </p:nvPr>
        </p:nvGraphicFramePr>
        <p:xfrm>
          <a:off x="4886949" y="4475555"/>
          <a:ext cx="3526988" cy="1487148"/>
        </p:xfrm>
        <a:graphic>
          <a:graphicData uri="http://schemas.openxmlformats.org/drawingml/2006/table">
            <a:tbl>
              <a:tblPr firstRow="1" bandRow="1">
                <a:tableStyleId>{5C22544A-7EE6-4342-B048-85BDC9FD1C3A}</a:tableStyleId>
              </a:tblPr>
              <a:tblGrid>
                <a:gridCol w="1763494">
                  <a:extLst>
                    <a:ext uri="{9D8B030D-6E8A-4147-A177-3AD203B41FA5}">
                      <a16:colId xmlns:a16="http://schemas.microsoft.com/office/drawing/2014/main" val="290777516"/>
                    </a:ext>
                  </a:extLst>
                </a:gridCol>
                <a:gridCol w="1763494">
                  <a:extLst>
                    <a:ext uri="{9D8B030D-6E8A-4147-A177-3AD203B41FA5}">
                      <a16:colId xmlns:a16="http://schemas.microsoft.com/office/drawing/2014/main" val="832596788"/>
                    </a:ext>
                  </a:extLst>
                </a:gridCol>
              </a:tblGrid>
              <a:tr h="371787">
                <a:tc>
                  <a:txBody>
                    <a:bodyPr/>
                    <a:lstStyle/>
                    <a:p>
                      <a:pPr algn="ctr"/>
                      <a:r>
                        <a:rPr lang="zh-CN" altLang="en-US" sz="1800"/>
                        <a:t>结构化知识</a:t>
                      </a:r>
                    </a:p>
                  </a:txBody>
                  <a:tcPr marL="91673" marR="91673" marT="45837" marB="45837"/>
                </a:tc>
                <a:tc>
                  <a:txBody>
                    <a:bodyPr/>
                    <a:lstStyle/>
                    <a:p>
                      <a:pPr algn="ctr"/>
                      <a:r>
                        <a:rPr lang="zh-CN" altLang="en-US" sz="1800"/>
                        <a:t>数据记录数目</a:t>
                      </a:r>
                    </a:p>
                  </a:txBody>
                  <a:tcPr marL="91673" marR="91673" marT="45837" marB="45837"/>
                </a:tc>
                <a:extLst>
                  <a:ext uri="{0D108BD9-81ED-4DB2-BD59-A6C34878D82A}">
                    <a16:rowId xmlns:a16="http://schemas.microsoft.com/office/drawing/2014/main" val="1133290652"/>
                  </a:ext>
                </a:extLst>
              </a:tr>
              <a:tr h="371787">
                <a:tc>
                  <a:txBody>
                    <a:bodyPr/>
                    <a:lstStyle/>
                    <a:p>
                      <a:pPr algn="ctr"/>
                      <a:r>
                        <a:rPr lang="en-US" altLang="zh-CN" sz="1800">
                          <a:solidFill>
                            <a:schemeClr val="tx1"/>
                          </a:solidFill>
                        </a:rPr>
                        <a:t>Wikidata</a:t>
                      </a:r>
                      <a:endParaRPr lang="zh-CN" altLang="en-US" sz="1800">
                        <a:solidFill>
                          <a:schemeClr val="tx1"/>
                        </a:solidFill>
                      </a:endParaRPr>
                    </a:p>
                  </a:txBody>
                  <a:tcPr marL="91673" marR="91673" marT="45837" marB="45837"/>
                </a:tc>
                <a:tc>
                  <a:txBody>
                    <a:bodyPr/>
                    <a:lstStyle/>
                    <a:p>
                      <a:pPr algn="ctr"/>
                      <a:r>
                        <a:rPr lang="en-US" altLang="zh-CN" sz="1800"/>
                        <a:t>1</a:t>
                      </a:r>
                      <a:r>
                        <a:rPr lang="zh-CN" altLang="en-US" sz="1800"/>
                        <a:t>亿个数据项</a:t>
                      </a:r>
                    </a:p>
                  </a:txBody>
                  <a:tcPr marL="91673" marR="91673" marT="45837" marB="45837"/>
                </a:tc>
                <a:extLst>
                  <a:ext uri="{0D108BD9-81ED-4DB2-BD59-A6C34878D82A}">
                    <a16:rowId xmlns:a16="http://schemas.microsoft.com/office/drawing/2014/main" val="1984181686"/>
                  </a:ext>
                </a:extLst>
              </a:tr>
              <a:tr h="371787">
                <a:tc>
                  <a:txBody>
                    <a:bodyPr/>
                    <a:lstStyle/>
                    <a:p>
                      <a:pPr marL="0" marR="0" lvl="0" indent="0" algn="ctr" defTabSz="1216061" rtl="0" eaLnBrk="1" fontAlgn="auto" latinLnBrk="0" hangingPunct="1">
                        <a:lnSpc>
                          <a:spcPct val="100000"/>
                        </a:lnSpc>
                        <a:spcBef>
                          <a:spcPts val="0"/>
                        </a:spcBef>
                        <a:spcAft>
                          <a:spcPts val="0"/>
                        </a:spcAft>
                        <a:buClrTx/>
                        <a:buSzTx/>
                        <a:buFontTx/>
                        <a:buNone/>
                        <a:tabLst/>
                        <a:defRPr/>
                      </a:pPr>
                      <a:r>
                        <a:rPr lang="en-US" altLang="zh-CN" sz="1800">
                          <a:solidFill>
                            <a:schemeClr val="tx1"/>
                          </a:solidFill>
                        </a:rPr>
                        <a:t>Freebase</a:t>
                      </a:r>
                      <a:endParaRPr lang="zh-CN" altLang="en-US" sz="1800">
                        <a:solidFill>
                          <a:schemeClr val="tx1"/>
                        </a:solidFill>
                      </a:endParaRPr>
                    </a:p>
                  </a:txBody>
                  <a:tcPr marL="91673" marR="91673" marT="45837" marB="45837"/>
                </a:tc>
                <a:tc>
                  <a:txBody>
                    <a:bodyPr/>
                    <a:lstStyle/>
                    <a:p>
                      <a:pPr algn="ctr"/>
                      <a:r>
                        <a:rPr lang="en-US" altLang="zh-CN" sz="1800"/>
                        <a:t>19</a:t>
                      </a:r>
                      <a:r>
                        <a:rPr lang="zh-CN" altLang="en-US" sz="1800"/>
                        <a:t>亿个三元组</a:t>
                      </a:r>
                    </a:p>
                  </a:txBody>
                  <a:tcPr marL="91673" marR="91673" marT="45837" marB="45837"/>
                </a:tc>
                <a:extLst>
                  <a:ext uri="{0D108BD9-81ED-4DB2-BD59-A6C34878D82A}">
                    <a16:rowId xmlns:a16="http://schemas.microsoft.com/office/drawing/2014/main" val="2593304500"/>
                  </a:ext>
                </a:extLst>
              </a:tr>
              <a:tr h="371787">
                <a:tc>
                  <a:txBody>
                    <a:bodyPr/>
                    <a:lstStyle/>
                    <a:p>
                      <a:pPr algn="ctr"/>
                      <a:r>
                        <a:rPr lang="en-US" altLang="zh-CN" sz="1800"/>
                        <a:t>PMC DB</a:t>
                      </a:r>
                      <a:endParaRPr lang="zh-CN" altLang="en-US" sz="1800"/>
                    </a:p>
                  </a:txBody>
                  <a:tcPr marL="91673" marR="91673" marT="45837" marB="45837"/>
                </a:tc>
                <a:tc>
                  <a:txBody>
                    <a:bodyPr/>
                    <a:lstStyle/>
                    <a:p>
                      <a:pPr algn="ctr"/>
                      <a:r>
                        <a:rPr lang="en-US" altLang="zh-CN" sz="1800"/>
                        <a:t>700</a:t>
                      </a:r>
                      <a:r>
                        <a:rPr lang="zh-CN" altLang="en-US" sz="1800"/>
                        <a:t>万篇文献</a:t>
                      </a:r>
                    </a:p>
                  </a:txBody>
                  <a:tcPr marL="91673" marR="91673" marT="45837" marB="45837"/>
                </a:tc>
                <a:extLst>
                  <a:ext uri="{0D108BD9-81ED-4DB2-BD59-A6C34878D82A}">
                    <a16:rowId xmlns:a16="http://schemas.microsoft.com/office/drawing/2014/main" val="105174125"/>
                  </a:ext>
                </a:extLst>
              </a:tr>
            </a:tbl>
          </a:graphicData>
        </a:graphic>
      </p:graphicFrame>
    </p:spTree>
    <p:extLst>
      <p:ext uri="{BB962C8B-B14F-4D97-AF65-F5344CB8AC3E}">
        <p14:creationId xmlns:p14="http://schemas.microsoft.com/office/powerpoint/2010/main" val="16947191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A4424F73-6587-766D-0F4F-5662244FC401}"/>
              </a:ext>
            </a:extLst>
          </p:cNvPr>
          <p:cNvSpPr txBox="1"/>
          <p:nvPr/>
        </p:nvSpPr>
        <p:spPr>
          <a:xfrm>
            <a:off x="392846" y="4514985"/>
            <a:ext cx="2036913" cy="462844"/>
          </a:xfrm>
          <a:prstGeom prst="rect">
            <a:avLst/>
          </a:prstGeom>
          <a:noFill/>
        </p:spPr>
        <p:txBody>
          <a:bodyPr wrap="square">
            <a:spAutoFit/>
          </a:bodyPr>
          <a:lstStyle/>
          <a:p>
            <a:pPr defTabSz="916777"/>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推理问题答案</a:t>
            </a:r>
            <a:endParaRPr lang="en-US" altLang="zh-CN" sz="2406"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3822353-51A9-E0A3-AAF4-052DB069F073}"/>
              </a:ext>
            </a:extLst>
          </p:cNvPr>
          <p:cNvSpPr txBox="1"/>
          <p:nvPr/>
        </p:nvSpPr>
        <p:spPr>
          <a:xfrm>
            <a:off x="372515" y="2467898"/>
            <a:ext cx="2351231" cy="833118"/>
          </a:xfrm>
          <a:prstGeom prst="rect">
            <a:avLst/>
          </a:prstGeom>
          <a:noFill/>
        </p:spPr>
        <p:txBody>
          <a:bodyPr wrap="square">
            <a:spAutoFit/>
          </a:bodyPr>
          <a:lstStyle/>
          <a:p>
            <a:pPr algn="ctr" defTabSz="916777"/>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序列化并按最大长度截断（可选）</a:t>
            </a:r>
            <a:endParaRPr lang="en-US" altLang="zh-CN" sz="2406"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2109A42E-8B58-0DC8-E54A-8DD77AD2F5B3}"/>
              </a:ext>
            </a:extLst>
          </p:cNvPr>
          <p:cNvSpPr/>
          <p:nvPr/>
        </p:nvSpPr>
        <p:spPr>
          <a:xfrm>
            <a:off x="1620107" y="1624205"/>
            <a:ext cx="2217185" cy="72191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6777"/>
            <a:r>
              <a:rPr lang="en-US" altLang="zh-CN" sz="2406">
                <a:solidFill>
                  <a:srgbClr val="002060"/>
                </a:solidFill>
                <a:latin typeface="Times New Roman" panose="02020603050405020304" pitchFamily="18" charset="0"/>
                <a:ea typeface="宋体" panose="02010600030101010101" pitchFamily="2" charset="-122"/>
                <a:cs typeface="Times New Roman" panose="02020603050405020304" pitchFamily="18" charset="0"/>
              </a:rPr>
              <a:t>KG | Table | DB</a:t>
            </a:r>
            <a:endParaRPr lang="zh-CN" altLang="en-US" sz="2406"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圆角 2">
            <a:extLst>
              <a:ext uri="{FF2B5EF4-FFF2-40B4-BE49-F238E27FC236}">
                <a16:creationId xmlns:a16="http://schemas.microsoft.com/office/drawing/2014/main" id="{222DD918-9321-A4B8-9A21-C38FB06129EE}"/>
              </a:ext>
            </a:extLst>
          </p:cNvPr>
          <p:cNvSpPr/>
          <p:nvPr/>
        </p:nvSpPr>
        <p:spPr>
          <a:xfrm>
            <a:off x="1640869" y="3465033"/>
            <a:ext cx="2165755" cy="721918"/>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777"/>
            <a:r>
              <a:rPr lang="en-US" altLang="zh-CN" sz="2406">
                <a:solidFill>
                  <a:srgbClr val="002060"/>
                </a:solidFill>
                <a:latin typeface="Times New Roman" panose="02020603050405020304" pitchFamily="18" charset="0"/>
                <a:ea typeface="宋体" panose="02010600030101010101" pitchFamily="2" charset="-122"/>
                <a:cs typeface="Times New Roman" panose="02020603050405020304" pitchFamily="18" charset="0"/>
              </a:rPr>
              <a:t>LLM</a:t>
            </a:r>
            <a:endParaRPr lang="zh-CN" altLang="en-US" sz="2406"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346D8419-47E4-CF5F-EAB6-46CF71CDED6F}"/>
              </a:ext>
            </a:extLst>
          </p:cNvPr>
          <p:cNvSpPr/>
          <p:nvPr/>
        </p:nvSpPr>
        <p:spPr>
          <a:xfrm>
            <a:off x="1640869" y="5305861"/>
            <a:ext cx="2165755" cy="72191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777"/>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答案</a:t>
            </a:r>
            <a:endParaRPr lang="zh-CN" altLang="en-US" sz="2406"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 name="直接箭头连接符 7">
            <a:extLst>
              <a:ext uri="{FF2B5EF4-FFF2-40B4-BE49-F238E27FC236}">
                <a16:creationId xmlns:a16="http://schemas.microsoft.com/office/drawing/2014/main" id="{951B4580-C8D1-B719-F09C-489AEEBFBDFC}"/>
              </a:ext>
            </a:extLst>
          </p:cNvPr>
          <p:cNvCxnSpPr>
            <a:cxnSpLocks/>
            <a:stCxn id="2" idx="2"/>
            <a:endCxn id="3" idx="0"/>
          </p:cNvCxnSpPr>
          <p:nvPr/>
        </p:nvCxnSpPr>
        <p:spPr>
          <a:xfrm flipH="1">
            <a:off x="2723747" y="2346123"/>
            <a:ext cx="4954" cy="11189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4B51F1C-1D98-CA67-DAEC-6B24A11AEB1B}"/>
              </a:ext>
            </a:extLst>
          </p:cNvPr>
          <p:cNvCxnSpPr>
            <a:stCxn id="3" idx="2"/>
            <a:endCxn id="6" idx="0"/>
          </p:cNvCxnSpPr>
          <p:nvPr/>
        </p:nvCxnSpPr>
        <p:spPr>
          <a:xfrm>
            <a:off x="2723746" y="4186952"/>
            <a:ext cx="0" cy="11189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BC3CB6F6-B9AF-A8FB-BE55-EBAA5060CD5C}"/>
              </a:ext>
            </a:extLst>
          </p:cNvPr>
          <p:cNvSpPr/>
          <p:nvPr/>
        </p:nvSpPr>
        <p:spPr>
          <a:xfrm>
            <a:off x="6890110" y="1624205"/>
            <a:ext cx="2217185" cy="72191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6777">
              <a:defRPr/>
            </a:pPr>
            <a:r>
              <a:rPr lang="en-US" altLang="zh-CN" sz="2406">
                <a:solidFill>
                  <a:srgbClr val="002060"/>
                </a:solidFill>
                <a:latin typeface="Times New Roman" panose="02020603050405020304" pitchFamily="18" charset="0"/>
                <a:ea typeface="宋体" panose="02010600030101010101" pitchFamily="2" charset="-122"/>
                <a:cs typeface="Times New Roman" panose="02020603050405020304" pitchFamily="18" charset="0"/>
              </a:rPr>
              <a:t>KG | Table | DB</a:t>
            </a:r>
            <a:endParaRPr lang="zh-CN" altLang="en-US" sz="2406">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矩形: 圆角 13">
            <a:extLst>
              <a:ext uri="{FF2B5EF4-FFF2-40B4-BE49-F238E27FC236}">
                <a16:creationId xmlns:a16="http://schemas.microsoft.com/office/drawing/2014/main" id="{2933EE39-EA96-F4BE-380B-DFD8FC733079}"/>
              </a:ext>
            </a:extLst>
          </p:cNvPr>
          <p:cNvSpPr/>
          <p:nvPr/>
        </p:nvSpPr>
        <p:spPr>
          <a:xfrm>
            <a:off x="6930768" y="5305861"/>
            <a:ext cx="2165755" cy="721918"/>
          </a:xfrm>
          <a:prstGeom prst="roundRect">
            <a:avLst/>
          </a:prstGeom>
          <a:solidFill>
            <a:srgbClr val="FDEAD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777"/>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答案 </a:t>
            </a:r>
            <a:r>
              <a:rPr lang="en-US" altLang="zh-CN"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or</a:t>
            </a:r>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gn="ctr" defTabSz="916777"/>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下一步需求</a:t>
            </a:r>
            <a:endParaRPr lang="zh-CN" altLang="en-US" sz="2406"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B037DDC2-0C1F-6378-B43D-E5B92B38AEB1}"/>
              </a:ext>
            </a:extLst>
          </p:cNvPr>
          <p:cNvCxnSpPr>
            <a:cxnSpLocks/>
            <a:stCxn id="10" idx="2"/>
            <a:endCxn id="34" idx="0"/>
          </p:cNvCxnSpPr>
          <p:nvPr/>
        </p:nvCxnSpPr>
        <p:spPr>
          <a:xfrm>
            <a:off x="7998703" y="2346123"/>
            <a:ext cx="9408" cy="11189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86AB13-F518-14ED-8C5B-038F2E81D5E7}"/>
              </a:ext>
            </a:extLst>
          </p:cNvPr>
          <p:cNvCxnSpPr>
            <a:cxnSpLocks/>
            <a:stCxn id="34" idx="2"/>
            <a:endCxn id="14" idx="0"/>
          </p:cNvCxnSpPr>
          <p:nvPr/>
        </p:nvCxnSpPr>
        <p:spPr>
          <a:xfrm>
            <a:off x="8008111" y="4186950"/>
            <a:ext cx="5535" cy="11189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72AC6CEB-6EF0-6590-F7F9-7A35E456DD16}"/>
              </a:ext>
            </a:extLst>
          </p:cNvPr>
          <p:cNvSpPr/>
          <p:nvPr/>
        </p:nvSpPr>
        <p:spPr>
          <a:xfrm>
            <a:off x="4338443" y="3465032"/>
            <a:ext cx="2014788" cy="721918"/>
          </a:xfrm>
          <a:prstGeom prst="roundRect">
            <a:avLst/>
          </a:prstGeom>
          <a:solidFill>
            <a:srgbClr val="DDD9C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777"/>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问题</a:t>
            </a:r>
            <a:endParaRPr lang="zh-CN" altLang="en-US" sz="2406"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F945B03E-B6CF-E3BB-77FF-626E8DBB0C44}"/>
              </a:ext>
            </a:extLst>
          </p:cNvPr>
          <p:cNvCxnSpPr>
            <a:cxnSpLocks/>
            <a:stCxn id="28" idx="1"/>
            <a:endCxn id="3" idx="3"/>
          </p:cNvCxnSpPr>
          <p:nvPr/>
        </p:nvCxnSpPr>
        <p:spPr>
          <a:xfrm flipH="1">
            <a:off x="3806624" y="3825991"/>
            <a:ext cx="53181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4116B50C-C752-E6EC-530F-CBE948FF73B3}"/>
              </a:ext>
            </a:extLst>
          </p:cNvPr>
          <p:cNvSpPr/>
          <p:nvPr/>
        </p:nvSpPr>
        <p:spPr>
          <a:xfrm>
            <a:off x="6925233" y="3465032"/>
            <a:ext cx="2165755" cy="721918"/>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777"/>
            <a:r>
              <a:rPr lang="en-US" altLang="zh-CN" sz="2406">
                <a:solidFill>
                  <a:srgbClr val="002060"/>
                </a:solidFill>
                <a:latin typeface="Times New Roman" panose="02020603050405020304" pitchFamily="18" charset="0"/>
                <a:ea typeface="宋体" panose="02010600030101010101" pitchFamily="2" charset="-122"/>
                <a:cs typeface="Times New Roman" panose="02020603050405020304" pitchFamily="18" charset="0"/>
              </a:rPr>
              <a:t>LLM</a:t>
            </a:r>
            <a:endParaRPr lang="zh-CN" altLang="en-US" sz="2406"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直接箭头连接符 37">
            <a:extLst>
              <a:ext uri="{FF2B5EF4-FFF2-40B4-BE49-F238E27FC236}">
                <a16:creationId xmlns:a16="http://schemas.microsoft.com/office/drawing/2014/main" id="{0B20DE42-D639-6D43-9576-A48682CE899C}"/>
              </a:ext>
            </a:extLst>
          </p:cNvPr>
          <p:cNvCxnSpPr>
            <a:cxnSpLocks/>
            <a:stCxn id="28" idx="3"/>
            <a:endCxn id="34" idx="1"/>
          </p:cNvCxnSpPr>
          <p:nvPr/>
        </p:nvCxnSpPr>
        <p:spPr>
          <a:xfrm>
            <a:off x="6353231" y="3825991"/>
            <a:ext cx="5720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CBA9039-DE21-8A45-B782-5B3FD2A18ACB}"/>
              </a:ext>
            </a:extLst>
          </p:cNvPr>
          <p:cNvSpPr txBox="1"/>
          <p:nvPr/>
        </p:nvSpPr>
        <p:spPr>
          <a:xfrm>
            <a:off x="5668003" y="2492976"/>
            <a:ext cx="2345643" cy="833118"/>
          </a:xfrm>
          <a:prstGeom prst="rect">
            <a:avLst/>
          </a:prstGeom>
          <a:noFill/>
        </p:spPr>
        <p:txBody>
          <a:bodyPr wrap="square">
            <a:spAutoFit/>
          </a:bodyPr>
          <a:lstStyle/>
          <a:p>
            <a:pPr algn="ctr" defTabSz="916777"/>
            <a:r>
              <a:rPr lang="zh-CN" altLang="en-US" sz="2406" b="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阅读</a:t>
            </a:r>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：收集相关的结构化证据</a:t>
            </a:r>
            <a:endParaRPr lang="en-US" altLang="zh-CN" sz="2406"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42">
            <a:extLst>
              <a:ext uri="{FF2B5EF4-FFF2-40B4-BE49-F238E27FC236}">
                <a16:creationId xmlns:a16="http://schemas.microsoft.com/office/drawing/2014/main" id="{F0F8DBB1-275E-94DE-5872-9069805B27CB}"/>
              </a:ext>
            </a:extLst>
          </p:cNvPr>
          <p:cNvSpPr txBox="1"/>
          <p:nvPr/>
        </p:nvSpPr>
        <p:spPr>
          <a:xfrm>
            <a:off x="5601347" y="4329847"/>
            <a:ext cx="2412299" cy="833118"/>
          </a:xfrm>
          <a:prstGeom prst="rect">
            <a:avLst/>
          </a:prstGeom>
          <a:noFill/>
        </p:spPr>
        <p:txBody>
          <a:bodyPr wrap="square">
            <a:spAutoFit/>
          </a:bodyPr>
          <a:lstStyle/>
          <a:p>
            <a:pPr algn="ctr" defTabSz="916777"/>
            <a:r>
              <a:rPr lang="zh-CN" altLang="en-US" sz="2406" b="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推理</a:t>
            </a:r>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：推理答案按或计划下一步</a:t>
            </a:r>
            <a:endParaRPr lang="en-US" altLang="zh-CN" sz="2406"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55DBC726-3123-C997-2BE8-0E8FA4A0929D}"/>
              </a:ext>
            </a:extLst>
          </p:cNvPr>
          <p:cNvCxnSpPr>
            <a:cxnSpLocks/>
            <a:stCxn id="14" idx="3"/>
            <a:endCxn id="10" idx="3"/>
          </p:cNvCxnSpPr>
          <p:nvPr/>
        </p:nvCxnSpPr>
        <p:spPr>
          <a:xfrm flipV="1">
            <a:off x="9096523" y="1985163"/>
            <a:ext cx="10771" cy="3681657"/>
          </a:xfrm>
          <a:prstGeom prst="bentConnector3">
            <a:avLst>
              <a:gd name="adj1" fmla="val 729920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E3C6AA0-CD7E-A0B2-8718-156596861077}"/>
              </a:ext>
            </a:extLst>
          </p:cNvPr>
          <p:cNvSpPr txBox="1"/>
          <p:nvPr/>
        </p:nvSpPr>
        <p:spPr>
          <a:xfrm>
            <a:off x="9890634" y="3353151"/>
            <a:ext cx="2125096" cy="833118"/>
          </a:xfrm>
          <a:prstGeom prst="rect">
            <a:avLst/>
          </a:prstGeom>
          <a:noFill/>
        </p:spPr>
        <p:txBody>
          <a:bodyPr wrap="square">
            <a:spAutoFit/>
          </a:bodyPr>
          <a:lstStyle/>
          <a:p>
            <a:pPr algn="ctr" defTabSz="916777"/>
            <a:r>
              <a:rPr lang="zh-CN" altLang="en-US" sz="2406" b="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迭代</a:t>
            </a:r>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阅读</a:t>
            </a:r>
            <a:r>
              <a:rPr lang="en-US" altLang="zh-CN"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推理直至求解问题</a:t>
            </a:r>
            <a:endParaRPr lang="en-US" altLang="zh-CN" sz="2406"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5" name="标题 1">
            <a:extLst>
              <a:ext uri="{FF2B5EF4-FFF2-40B4-BE49-F238E27FC236}">
                <a16:creationId xmlns:a16="http://schemas.microsoft.com/office/drawing/2014/main" id="{EDB00D94-F4A6-1863-C793-7F3AE628F627}"/>
              </a:ext>
            </a:extLst>
          </p:cNvPr>
          <p:cNvSpPr txBox="1">
            <a:spLocks noGrp="1"/>
          </p:cNvSpPr>
          <p:nvPr>
            <p:ph type="title"/>
          </p:nvPr>
        </p:nvSpPr>
        <p:spPr>
          <a:xfrm>
            <a:off x="392846" y="43550"/>
            <a:ext cx="10670412" cy="870420"/>
          </a:xfrm>
          <a:prstGeom prst="rect">
            <a:avLst/>
          </a:prstGeom>
        </p:spPr>
        <p:txBody>
          <a:bodyPr/>
          <a:lstStyle/>
          <a:p>
            <a:r>
              <a:rPr lang="zh-CN" altLang="en-US">
                <a:latin typeface="Times New Roman" panose="02020603050405020304" pitchFamily="18" charset="0"/>
                <a:ea typeface="Microsoft YaHei" panose="020B0503020204020204" pitchFamily="34" charset="-122"/>
                <a:cs typeface="Times New Roman" panose="02020603050405020304" pitchFamily="18" charset="0"/>
              </a:rPr>
              <a:t>方法：迭代的阅读</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理解框架</a:t>
            </a:r>
            <a:endParaRPr dirty="0">
              <a:latin typeface="Microsoft YaHei" panose="020B0503020204020204" pitchFamily="34" charset="-122"/>
              <a:ea typeface="Microsoft YaHei" panose="020B0503020204020204" pitchFamily="34" charset="-122"/>
            </a:endParaRPr>
          </a:p>
        </p:txBody>
      </p:sp>
      <p:sp>
        <p:nvSpPr>
          <p:cNvPr id="326" name="文本框 325">
            <a:extLst>
              <a:ext uri="{FF2B5EF4-FFF2-40B4-BE49-F238E27FC236}">
                <a16:creationId xmlns:a16="http://schemas.microsoft.com/office/drawing/2014/main" id="{B2C32180-6034-0280-0C85-A585FADFA279}"/>
              </a:ext>
            </a:extLst>
          </p:cNvPr>
          <p:cNvSpPr txBox="1"/>
          <p:nvPr/>
        </p:nvSpPr>
        <p:spPr>
          <a:xfrm>
            <a:off x="1664178" y="6246894"/>
            <a:ext cx="2173114" cy="462844"/>
          </a:xfrm>
          <a:prstGeom prst="rect">
            <a:avLst/>
          </a:prstGeom>
          <a:noFill/>
        </p:spPr>
        <p:txBody>
          <a:bodyPr wrap="none" rtlCol="0">
            <a:spAutoFit/>
          </a:bodyPr>
          <a:lstStyle/>
          <a:p>
            <a:pPr defTabSz="916777"/>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）传统方法</a:t>
            </a:r>
          </a:p>
        </p:txBody>
      </p:sp>
      <p:sp>
        <p:nvSpPr>
          <p:cNvPr id="327" name="文本框 326">
            <a:extLst>
              <a:ext uri="{FF2B5EF4-FFF2-40B4-BE49-F238E27FC236}">
                <a16:creationId xmlns:a16="http://schemas.microsoft.com/office/drawing/2014/main" id="{A99CE1CB-A3B5-A291-B2BF-A5418DE6B580}"/>
              </a:ext>
            </a:extLst>
          </p:cNvPr>
          <p:cNvSpPr txBox="1"/>
          <p:nvPr/>
        </p:nvSpPr>
        <p:spPr>
          <a:xfrm>
            <a:off x="6449301" y="6246893"/>
            <a:ext cx="3098801" cy="462844"/>
          </a:xfrm>
          <a:prstGeom prst="rect">
            <a:avLst/>
          </a:prstGeom>
          <a:noFill/>
        </p:spPr>
        <p:txBody>
          <a:bodyPr wrap="none" rtlCol="0">
            <a:spAutoFit/>
          </a:bodyPr>
          <a:lstStyle/>
          <a:p>
            <a:pPr defTabSz="916777"/>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6">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）我们提出的方法</a:t>
            </a:r>
          </a:p>
        </p:txBody>
      </p:sp>
    </p:spTree>
    <p:extLst>
      <p:ext uri="{BB962C8B-B14F-4D97-AF65-F5344CB8AC3E}">
        <p14:creationId xmlns:p14="http://schemas.microsoft.com/office/powerpoint/2010/main" val="8733612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标题 1"/>
          <p:cNvSpPr txBox="1">
            <a:spLocks noGrp="1"/>
          </p:cNvSpPr>
          <p:nvPr>
            <p:ph type="title"/>
          </p:nvPr>
        </p:nvSpPr>
        <p:spPr>
          <a:prstGeom prst="rect">
            <a:avLst/>
          </a:prstGeom>
        </p:spPr>
        <p:txBody>
          <a:bodyPr/>
          <a:lstStyle/>
          <a:p>
            <a:r>
              <a:rPr lang="zh-CN" altLang="en-US">
                <a:latin typeface="Microsoft YaHei" panose="020B0503020204020204" pitchFamily="34" charset="-122"/>
                <a:ea typeface="Microsoft YaHei" panose="020B0503020204020204" pitchFamily="34" charset="-122"/>
              </a:rPr>
              <a:t>模型：</a:t>
            </a:r>
            <a:r>
              <a:rPr lang="en-US" altLang="zh-CN">
                <a:latin typeface="Microsoft YaHei" panose="020B0503020204020204" pitchFamily="34" charset="-122"/>
                <a:ea typeface="Microsoft YaHei" panose="020B0503020204020204" pitchFamily="34" charset="-122"/>
              </a:rPr>
              <a:t>StructGPT</a:t>
            </a:r>
            <a:endParaRPr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5EC7410A-0843-1BC8-5293-7C25AA476664}"/>
              </a:ext>
            </a:extLst>
          </p:cNvPr>
          <p:cNvPicPr>
            <a:picLocks noChangeAspect="1"/>
          </p:cNvPicPr>
          <p:nvPr/>
        </p:nvPicPr>
        <p:blipFill>
          <a:blip r:embed="rId3"/>
          <a:stretch>
            <a:fillRect/>
          </a:stretch>
        </p:blipFill>
        <p:spPr>
          <a:xfrm>
            <a:off x="4002437" y="781519"/>
            <a:ext cx="8193736" cy="6040497"/>
          </a:xfrm>
          <a:prstGeom prst="rect">
            <a:avLst/>
          </a:prstGeom>
        </p:spPr>
      </p:pic>
      <p:sp>
        <p:nvSpPr>
          <p:cNvPr id="11" name="文本框 10">
            <a:extLst>
              <a:ext uri="{FF2B5EF4-FFF2-40B4-BE49-F238E27FC236}">
                <a16:creationId xmlns:a16="http://schemas.microsoft.com/office/drawing/2014/main" id="{A4424F73-6587-766D-0F4F-5662244FC401}"/>
              </a:ext>
            </a:extLst>
          </p:cNvPr>
          <p:cNvSpPr txBox="1"/>
          <p:nvPr/>
        </p:nvSpPr>
        <p:spPr>
          <a:xfrm>
            <a:off x="217172" y="4611866"/>
            <a:ext cx="3280164" cy="833118"/>
          </a:xfrm>
          <a:prstGeom prst="rect">
            <a:avLst/>
          </a:prstGeom>
          <a:noFill/>
        </p:spPr>
        <p:txBody>
          <a:bodyPr wrap="square">
            <a:spAutoFit/>
          </a:bodyPr>
          <a:lstStyle/>
          <a:p>
            <a:pPr defTabSz="916777"/>
            <a:r>
              <a:rPr lang="zh-CN" altLang="en-US" sz="2406" b="1">
                <a:solidFill>
                  <a:prstClr val="black"/>
                </a:solidFill>
                <a:latin typeface="Calibri"/>
                <a:ea typeface="宋体" panose="02010600030101010101" pitchFamily="2" charset="-122"/>
              </a:rPr>
              <a:t>针对各类结构化数据设计对应的外部访问接口</a:t>
            </a:r>
            <a:endParaRPr lang="en-US" altLang="zh-CN" sz="2406" b="1" dirty="0">
              <a:solidFill>
                <a:prstClr val="black"/>
              </a:solidFill>
              <a:latin typeface="Calibri"/>
              <a:ea typeface="宋体" panose="02010600030101010101" pitchFamily="2" charset="-122"/>
            </a:endParaRPr>
          </a:p>
        </p:txBody>
      </p:sp>
      <p:sp>
        <p:nvSpPr>
          <p:cNvPr id="12" name="文本框 11">
            <a:extLst>
              <a:ext uri="{FF2B5EF4-FFF2-40B4-BE49-F238E27FC236}">
                <a16:creationId xmlns:a16="http://schemas.microsoft.com/office/drawing/2014/main" id="{33822353-51A9-E0A3-AAF4-052DB069F073}"/>
              </a:ext>
            </a:extLst>
          </p:cNvPr>
          <p:cNvSpPr txBox="1"/>
          <p:nvPr/>
        </p:nvSpPr>
        <p:spPr>
          <a:xfrm>
            <a:off x="-401264" y="2104077"/>
            <a:ext cx="4517036" cy="833118"/>
          </a:xfrm>
          <a:prstGeom prst="rect">
            <a:avLst/>
          </a:prstGeom>
          <a:noFill/>
        </p:spPr>
        <p:txBody>
          <a:bodyPr wrap="square">
            <a:spAutoFit/>
          </a:bodyPr>
          <a:lstStyle/>
          <a:p>
            <a:pPr algn="ctr" defTabSz="916777"/>
            <a:r>
              <a:rPr lang="zh-CN" altLang="en-US" sz="2406" b="1">
                <a:solidFill>
                  <a:prstClr val="black"/>
                </a:solidFill>
                <a:latin typeface="Calibri"/>
                <a:ea typeface="宋体" panose="02010600030101010101" pitchFamily="2" charset="-122"/>
              </a:rPr>
              <a:t>调用</a:t>
            </a:r>
            <a:r>
              <a:rPr lang="en-US" altLang="zh-CN" sz="2406" b="1">
                <a:solidFill>
                  <a:prstClr val="black"/>
                </a:solidFill>
                <a:latin typeface="Calibri"/>
                <a:ea typeface="宋体" panose="02010600030101010101" pitchFamily="2" charset="-122"/>
              </a:rPr>
              <a:t>-</a:t>
            </a:r>
            <a:r>
              <a:rPr lang="zh-CN" altLang="en-US" sz="2406" b="1">
                <a:solidFill>
                  <a:prstClr val="black"/>
                </a:solidFill>
                <a:latin typeface="Calibri"/>
                <a:ea typeface="宋体" panose="02010600030101010101" pitchFamily="2" charset="-122"/>
              </a:rPr>
              <a:t>线性化</a:t>
            </a:r>
            <a:r>
              <a:rPr lang="en-US" altLang="zh-CN" sz="2406" b="1">
                <a:solidFill>
                  <a:prstClr val="black"/>
                </a:solidFill>
                <a:latin typeface="Calibri"/>
                <a:ea typeface="宋体" panose="02010600030101010101" pitchFamily="2" charset="-122"/>
              </a:rPr>
              <a:t>-</a:t>
            </a:r>
            <a:r>
              <a:rPr lang="zh-CN" altLang="en-US" sz="2406" b="1">
                <a:solidFill>
                  <a:prstClr val="black"/>
                </a:solidFill>
                <a:latin typeface="Calibri"/>
                <a:ea typeface="宋体" panose="02010600030101010101" pitchFamily="2" charset="-122"/>
              </a:rPr>
              <a:t>生成 统一过程</a:t>
            </a:r>
            <a:endParaRPr lang="en-US" altLang="zh-CN" sz="2406" b="1">
              <a:solidFill>
                <a:prstClr val="black"/>
              </a:solidFill>
              <a:latin typeface="Calibri"/>
              <a:ea typeface="宋体" panose="02010600030101010101" pitchFamily="2" charset="-122"/>
            </a:endParaRPr>
          </a:p>
          <a:p>
            <a:pPr algn="ctr" defTabSz="916777"/>
            <a:r>
              <a:rPr lang="zh-CN" altLang="en-US" sz="2406" b="1">
                <a:solidFill>
                  <a:prstClr val="black"/>
                </a:solidFill>
                <a:latin typeface="Calibri"/>
                <a:ea typeface="宋体" panose="02010600030101010101" pitchFamily="2" charset="-122"/>
              </a:rPr>
              <a:t>支持大模型理解结构化数据</a:t>
            </a:r>
            <a:endParaRPr lang="en-US" altLang="zh-CN" sz="2406" b="1" dirty="0">
              <a:solidFill>
                <a:prstClr val="black"/>
              </a:solidFill>
              <a:latin typeface="Calibri"/>
              <a:ea typeface="宋体" panose="02010600030101010101" pitchFamily="2" charset="-122"/>
            </a:endParaRPr>
          </a:p>
        </p:txBody>
      </p:sp>
      <p:sp>
        <p:nvSpPr>
          <p:cNvPr id="4" name="左大括号 3">
            <a:extLst>
              <a:ext uri="{FF2B5EF4-FFF2-40B4-BE49-F238E27FC236}">
                <a16:creationId xmlns:a16="http://schemas.microsoft.com/office/drawing/2014/main" id="{828452FA-EAE8-DE25-FB75-13A4CE6718B7}"/>
              </a:ext>
            </a:extLst>
          </p:cNvPr>
          <p:cNvSpPr/>
          <p:nvPr/>
        </p:nvSpPr>
        <p:spPr>
          <a:xfrm>
            <a:off x="3768423" y="3548492"/>
            <a:ext cx="229004" cy="2959865"/>
          </a:xfrm>
          <a:prstGeom prst="leftBrace">
            <a:avLst>
              <a:gd name="adj1" fmla="val 31562"/>
              <a:gd name="adj2" fmla="val 49788"/>
            </a:avLst>
          </a:prstGeom>
        </p:spPr>
        <p:style>
          <a:lnRef idx="1">
            <a:schemeClr val="dk1"/>
          </a:lnRef>
          <a:fillRef idx="0">
            <a:schemeClr val="dk1"/>
          </a:fillRef>
          <a:effectRef idx="0">
            <a:schemeClr val="dk1"/>
          </a:effectRef>
          <a:fontRef idx="minor">
            <a:schemeClr val="tx1"/>
          </a:fontRef>
        </p:style>
        <p:txBody>
          <a:bodyPr rtlCol="0" anchor="ctr"/>
          <a:lstStyle/>
          <a:p>
            <a:pPr algn="ctr" defTabSz="916777"/>
            <a:endParaRPr lang="zh-CN" altLang="en-US" sz="1805">
              <a:solidFill>
                <a:prstClr val="black"/>
              </a:solidFill>
              <a:latin typeface="Calibri"/>
              <a:ea typeface="宋体" panose="02010600030101010101" pitchFamily="2" charset="-122"/>
            </a:endParaRPr>
          </a:p>
        </p:txBody>
      </p:sp>
      <p:sp>
        <p:nvSpPr>
          <p:cNvPr id="5" name="左大括号 4">
            <a:extLst>
              <a:ext uri="{FF2B5EF4-FFF2-40B4-BE49-F238E27FC236}">
                <a16:creationId xmlns:a16="http://schemas.microsoft.com/office/drawing/2014/main" id="{33B60022-4CF4-E928-90E3-AA9611148CCA}"/>
              </a:ext>
            </a:extLst>
          </p:cNvPr>
          <p:cNvSpPr/>
          <p:nvPr/>
        </p:nvSpPr>
        <p:spPr>
          <a:xfrm>
            <a:off x="3756428" y="1870910"/>
            <a:ext cx="240999" cy="1299453"/>
          </a:xfrm>
          <a:prstGeom prst="leftBrace">
            <a:avLst>
              <a:gd name="adj1" fmla="val 31562"/>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defTabSz="916777"/>
            <a:endParaRPr lang="zh-CN" altLang="en-US" sz="1805">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60467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55B37FA-9031-385F-6963-389C2ACD9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7905296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标题 1"/>
          <p:cNvSpPr txBox="1">
            <a:spLocks noGrp="1"/>
          </p:cNvSpPr>
          <p:nvPr>
            <p:ph type="title"/>
          </p:nvPr>
        </p:nvSpPr>
        <p:spPr>
          <a:prstGeom prst="rect">
            <a:avLst/>
          </a:prstGeom>
        </p:spPr>
        <p:txBody>
          <a:bodyPr/>
          <a:lstStyle/>
          <a:p>
            <a:pPr>
              <a:defRPr>
                <a:latin typeface="Arial"/>
                <a:ea typeface="Arial"/>
                <a:cs typeface="Arial"/>
                <a:sym typeface="Arial"/>
              </a:defRPr>
            </a:pPr>
            <a:r>
              <a:rPr lang="zh-CN" altLang="en-US">
                <a:latin typeface="Times New Roman" panose="02020603050405020304" pitchFamily="18" charset="0"/>
                <a:ea typeface="Microsoft YaHei" panose="020B0503020204020204" pitchFamily="34" charset="-122"/>
                <a:cs typeface="Times New Roman" panose="02020603050405020304" pitchFamily="18" charset="0"/>
                <a:sym typeface="黑体"/>
              </a:rPr>
              <a:t>处理流程展示</a:t>
            </a:r>
            <a:endParaRPr dirty="0">
              <a:latin typeface="Times New Roman" panose="02020603050405020304" pitchFamily="18" charset="0"/>
              <a:ea typeface="Microsoft YaHei" panose="020B0503020204020204" pitchFamily="34" charset="-122"/>
              <a:cs typeface="Times New Roman" panose="02020603050405020304" pitchFamily="18" charset="0"/>
              <a:sym typeface="黑体"/>
            </a:endParaRPr>
          </a:p>
        </p:txBody>
      </p:sp>
      <p:pic>
        <p:nvPicPr>
          <p:cNvPr id="5" name="图片 4">
            <a:extLst>
              <a:ext uri="{FF2B5EF4-FFF2-40B4-BE49-F238E27FC236}">
                <a16:creationId xmlns:a16="http://schemas.microsoft.com/office/drawing/2014/main" id="{E589B648-7F52-8F9A-C248-F5DD42ABC50B}"/>
              </a:ext>
            </a:extLst>
          </p:cNvPr>
          <p:cNvPicPr>
            <a:picLocks noChangeAspect="1"/>
          </p:cNvPicPr>
          <p:nvPr/>
        </p:nvPicPr>
        <p:blipFill rotWithShape="1">
          <a:blip r:embed="rId3"/>
          <a:srcRect b="7940"/>
          <a:stretch/>
        </p:blipFill>
        <p:spPr>
          <a:xfrm>
            <a:off x="1114764" y="1768588"/>
            <a:ext cx="9384937" cy="4259317"/>
          </a:xfrm>
          <a:prstGeom prst="rect">
            <a:avLst/>
          </a:prstGeom>
        </p:spPr>
      </p:pic>
      <p:sp>
        <p:nvSpPr>
          <p:cNvPr id="384" name="矩形 383">
            <a:extLst>
              <a:ext uri="{FF2B5EF4-FFF2-40B4-BE49-F238E27FC236}">
                <a16:creationId xmlns:a16="http://schemas.microsoft.com/office/drawing/2014/main" id="{0C42749C-4DDF-C96D-80F9-94C099A15815}"/>
              </a:ext>
            </a:extLst>
          </p:cNvPr>
          <p:cNvSpPr/>
          <p:nvPr/>
        </p:nvSpPr>
        <p:spPr>
          <a:xfrm>
            <a:off x="1908875" y="1937048"/>
            <a:ext cx="3465207" cy="370275"/>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5" name="文本框 384">
            <a:extLst>
              <a:ext uri="{FF2B5EF4-FFF2-40B4-BE49-F238E27FC236}">
                <a16:creationId xmlns:a16="http://schemas.microsoft.com/office/drawing/2014/main" id="{D930920D-8FAE-5F14-79F5-690484D814E5}"/>
              </a:ext>
            </a:extLst>
          </p:cNvPr>
          <p:cNvSpPr txBox="1"/>
          <p:nvPr/>
        </p:nvSpPr>
        <p:spPr>
          <a:xfrm>
            <a:off x="2263233" y="1451687"/>
            <a:ext cx="2756490" cy="401131"/>
          </a:xfrm>
          <a:prstGeom prst="rect">
            <a:avLst/>
          </a:prstGeom>
          <a:noFill/>
        </p:spPr>
        <p:txBody>
          <a:bodyPr wrap="none" rtlCol="0">
            <a:spAutoFit/>
          </a:bodyPr>
          <a:lstStyle/>
          <a:p>
            <a:pPr defTabSz="916777"/>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用户输入给大模型问题</a:t>
            </a:r>
          </a:p>
        </p:txBody>
      </p:sp>
      <p:sp>
        <p:nvSpPr>
          <p:cNvPr id="2" name="文本框 1">
            <a:extLst>
              <a:ext uri="{FF2B5EF4-FFF2-40B4-BE49-F238E27FC236}">
                <a16:creationId xmlns:a16="http://schemas.microsoft.com/office/drawing/2014/main" id="{49BD57B3-8011-CA4C-2DE3-C491C9107E54}"/>
              </a:ext>
            </a:extLst>
          </p:cNvPr>
          <p:cNvSpPr txBox="1"/>
          <p:nvPr/>
        </p:nvSpPr>
        <p:spPr>
          <a:xfrm>
            <a:off x="176271" y="1046670"/>
            <a:ext cx="2161650" cy="401131"/>
          </a:xfrm>
          <a:prstGeom prst="rect">
            <a:avLst/>
          </a:prstGeom>
          <a:noFill/>
        </p:spPr>
        <p:txBody>
          <a:bodyPr wrap="square">
            <a:spAutoFit/>
          </a:bodyPr>
          <a:lstStyle/>
          <a:p>
            <a:pPr algn="ctr" defTabSz="916777"/>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63076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589B648-7F52-8F9A-C248-F5DD42ABC50B}"/>
              </a:ext>
            </a:extLst>
          </p:cNvPr>
          <p:cNvPicPr>
            <a:picLocks noChangeAspect="1"/>
          </p:cNvPicPr>
          <p:nvPr/>
        </p:nvPicPr>
        <p:blipFill rotWithShape="1">
          <a:blip r:embed="rId2"/>
          <a:srcRect b="7940"/>
          <a:stretch/>
        </p:blipFill>
        <p:spPr>
          <a:xfrm>
            <a:off x="1114764" y="1768588"/>
            <a:ext cx="9384937" cy="4259317"/>
          </a:xfrm>
          <a:prstGeom prst="rect">
            <a:avLst/>
          </a:prstGeom>
        </p:spPr>
      </p:pic>
      <p:sp>
        <p:nvSpPr>
          <p:cNvPr id="384" name="矩形 383">
            <a:extLst>
              <a:ext uri="{FF2B5EF4-FFF2-40B4-BE49-F238E27FC236}">
                <a16:creationId xmlns:a16="http://schemas.microsoft.com/office/drawing/2014/main" id="{0C42749C-4DDF-C96D-80F9-94C099A15815}"/>
              </a:ext>
            </a:extLst>
          </p:cNvPr>
          <p:cNvSpPr/>
          <p:nvPr/>
        </p:nvSpPr>
        <p:spPr>
          <a:xfrm>
            <a:off x="5446273" y="1862709"/>
            <a:ext cx="5053428" cy="336920"/>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5" name="文本框 384">
            <a:extLst>
              <a:ext uri="{FF2B5EF4-FFF2-40B4-BE49-F238E27FC236}">
                <a16:creationId xmlns:a16="http://schemas.microsoft.com/office/drawing/2014/main" id="{D930920D-8FAE-5F14-79F5-690484D814E5}"/>
              </a:ext>
            </a:extLst>
          </p:cNvPr>
          <p:cNvSpPr txBox="1"/>
          <p:nvPr/>
        </p:nvSpPr>
        <p:spPr>
          <a:xfrm>
            <a:off x="5808998" y="1403403"/>
            <a:ext cx="4556436" cy="401131"/>
          </a:xfrm>
          <a:prstGeom prst="rect">
            <a:avLst/>
          </a:prstGeom>
          <a:noFill/>
        </p:spPr>
        <p:txBody>
          <a:bodyPr wrap="none" rtlCol="0">
            <a:spAutoFit/>
          </a:bodyPr>
          <a:lstStyle/>
          <a:p>
            <a:pPr defTabSz="916777"/>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调用接口，获取指定实体的一跳关系。</a:t>
            </a:r>
          </a:p>
        </p:txBody>
      </p:sp>
      <p:sp>
        <p:nvSpPr>
          <p:cNvPr id="386" name="椭圆 385">
            <a:extLst>
              <a:ext uri="{FF2B5EF4-FFF2-40B4-BE49-F238E27FC236}">
                <a16:creationId xmlns:a16="http://schemas.microsoft.com/office/drawing/2014/main" id="{70D3A76F-5D57-EE83-7695-0397B74ED44D}"/>
              </a:ext>
            </a:extLst>
          </p:cNvPr>
          <p:cNvSpPr/>
          <p:nvPr/>
        </p:nvSpPr>
        <p:spPr>
          <a:xfrm>
            <a:off x="5609410" y="1485327"/>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a:extLst>
              <a:ext uri="{FF2B5EF4-FFF2-40B4-BE49-F238E27FC236}">
                <a16:creationId xmlns:a16="http://schemas.microsoft.com/office/drawing/2014/main" id="{7F3679F2-CCB2-392F-6D8E-87B18C940301}"/>
              </a:ext>
            </a:extLst>
          </p:cNvPr>
          <p:cNvSpPr txBox="1">
            <a:spLocks noGrp="1"/>
          </p:cNvSpPr>
          <p:nvPr>
            <p:ph type="title"/>
          </p:nvPr>
        </p:nvSpPr>
        <p:spPr>
          <a:xfrm>
            <a:off x="392846" y="43550"/>
            <a:ext cx="10670412" cy="870420"/>
          </a:xfrm>
          <a:prstGeom prst="rect">
            <a:avLst/>
          </a:prstGeom>
        </p:spPr>
        <p:txBody>
          <a:bodyPr/>
          <a:lstStyle/>
          <a:p>
            <a:pPr>
              <a:defRPr>
                <a:latin typeface="Arial"/>
                <a:ea typeface="Arial"/>
                <a:cs typeface="Arial"/>
                <a:sym typeface="Arial"/>
              </a:defRPr>
            </a:pPr>
            <a:r>
              <a:rPr lang="zh-CN" altLang="en-US">
                <a:latin typeface="Times New Roman" panose="02020603050405020304" pitchFamily="18" charset="0"/>
                <a:ea typeface="Microsoft YaHei" panose="020B0503020204020204" pitchFamily="34" charset="-122"/>
                <a:cs typeface="Times New Roman" panose="02020603050405020304" pitchFamily="18" charset="0"/>
                <a:sym typeface="黑体"/>
              </a:rPr>
              <a:t>处理流程展示</a:t>
            </a:r>
            <a:endParaRPr dirty="0">
              <a:latin typeface="Times New Roman" panose="02020603050405020304" pitchFamily="18" charset="0"/>
              <a:ea typeface="Microsoft YaHei" panose="020B0503020204020204" pitchFamily="34" charset="-122"/>
              <a:cs typeface="Times New Roman" panose="02020603050405020304" pitchFamily="18" charset="0"/>
              <a:sym typeface="黑体"/>
            </a:endParaRPr>
          </a:p>
        </p:txBody>
      </p:sp>
      <p:sp>
        <p:nvSpPr>
          <p:cNvPr id="7" name="文本框 6">
            <a:extLst>
              <a:ext uri="{FF2B5EF4-FFF2-40B4-BE49-F238E27FC236}">
                <a16:creationId xmlns:a16="http://schemas.microsoft.com/office/drawing/2014/main" id="{79879025-F991-8E5C-7722-0B3B22B857AF}"/>
              </a:ext>
            </a:extLst>
          </p:cNvPr>
          <p:cNvSpPr txBox="1"/>
          <p:nvPr/>
        </p:nvSpPr>
        <p:spPr>
          <a:xfrm>
            <a:off x="176271" y="1046670"/>
            <a:ext cx="2161650" cy="401131"/>
          </a:xfrm>
          <a:prstGeom prst="rect">
            <a:avLst/>
          </a:prstGeom>
          <a:noFill/>
        </p:spPr>
        <p:txBody>
          <a:bodyPr wrap="square">
            <a:spAutoFit/>
          </a:bodyPr>
          <a:lstStyle/>
          <a:p>
            <a:pPr algn="ctr" defTabSz="916777"/>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86480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589B648-7F52-8F9A-C248-F5DD42ABC50B}"/>
              </a:ext>
            </a:extLst>
          </p:cNvPr>
          <p:cNvPicPr>
            <a:picLocks noChangeAspect="1"/>
          </p:cNvPicPr>
          <p:nvPr/>
        </p:nvPicPr>
        <p:blipFill rotWithShape="1">
          <a:blip r:embed="rId2"/>
          <a:srcRect b="7940"/>
          <a:stretch/>
        </p:blipFill>
        <p:spPr>
          <a:xfrm>
            <a:off x="1114764" y="1768588"/>
            <a:ext cx="9384937" cy="4259317"/>
          </a:xfrm>
          <a:prstGeom prst="rect">
            <a:avLst/>
          </a:prstGeom>
        </p:spPr>
      </p:pic>
      <p:sp>
        <p:nvSpPr>
          <p:cNvPr id="384" name="矩形 383">
            <a:extLst>
              <a:ext uri="{FF2B5EF4-FFF2-40B4-BE49-F238E27FC236}">
                <a16:creationId xmlns:a16="http://schemas.microsoft.com/office/drawing/2014/main" id="{0C42749C-4DDF-C96D-80F9-94C099A15815}"/>
              </a:ext>
            </a:extLst>
          </p:cNvPr>
          <p:cNvSpPr/>
          <p:nvPr/>
        </p:nvSpPr>
        <p:spPr>
          <a:xfrm>
            <a:off x="5446273" y="2201739"/>
            <a:ext cx="5053428" cy="1227261"/>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7" name="文本框 386">
            <a:extLst>
              <a:ext uri="{FF2B5EF4-FFF2-40B4-BE49-F238E27FC236}">
                <a16:creationId xmlns:a16="http://schemas.microsoft.com/office/drawing/2014/main" id="{01DE244C-43B1-8874-8BCF-76CEF5F2294A}"/>
              </a:ext>
            </a:extLst>
          </p:cNvPr>
          <p:cNvSpPr txBox="1"/>
          <p:nvPr/>
        </p:nvSpPr>
        <p:spPr>
          <a:xfrm>
            <a:off x="9293149" y="1656224"/>
            <a:ext cx="3013625" cy="401131"/>
          </a:xfrm>
          <a:prstGeom prst="rect">
            <a:avLst/>
          </a:prstGeom>
          <a:noFill/>
        </p:spPr>
        <p:txBody>
          <a:bodyPr wrap="none" rtlCol="0">
            <a:spAutoFit/>
          </a:bodyPr>
          <a:lstStyle/>
          <a:p>
            <a:pPr defTabSz="916777"/>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序列化返回的一跳关系。</a:t>
            </a:r>
          </a:p>
        </p:txBody>
      </p:sp>
      <p:sp>
        <p:nvSpPr>
          <p:cNvPr id="388" name="椭圆 387">
            <a:extLst>
              <a:ext uri="{FF2B5EF4-FFF2-40B4-BE49-F238E27FC236}">
                <a16:creationId xmlns:a16="http://schemas.microsoft.com/office/drawing/2014/main" id="{4ECF5562-B699-7699-C4AE-A8D610B88CE8}"/>
              </a:ext>
            </a:extLst>
          </p:cNvPr>
          <p:cNvSpPr/>
          <p:nvPr/>
        </p:nvSpPr>
        <p:spPr>
          <a:xfrm>
            <a:off x="9055865" y="1738148"/>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a:extLst>
              <a:ext uri="{FF2B5EF4-FFF2-40B4-BE49-F238E27FC236}">
                <a16:creationId xmlns:a16="http://schemas.microsoft.com/office/drawing/2014/main" id="{10C32417-E8B0-86FC-1239-7C172ACE913E}"/>
              </a:ext>
            </a:extLst>
          </p:cNvPr>
          <p:cNvSpPr txBox="1">
            <a:spLocks noGrp="1"/>
          </p:cNvSpPr>
          <p:nvPr>
            <p:ph type="title"/>
          </p:nvPr>
        </p:nvSpPr>
        <p:spPr>
          <a:xfrm>
            <a:off x="392846" y="43550"/>
            <a:ext cx="10670412" cy="870420"/>
          </a:xfrm>
          <a:prstGeom prst="rect">
            <a:avLst/>
          </a:prstGeom>
        </p:spPr>
        <p:txBody>
          <a:bodyPr/>
          <a:lstStyle/>
          <a:p>
            <a:pPr>
              <a:defRPr>
                <a:latin typeface="Arial"/>
                <a:ea typeface="Arial"/>
                <a:cs typeface="Arial"/>
                <a:sym typeface="Arial"/>
              </a:defRPr>
            </a:pPr>
            <a:r>
              <a:rPr lang="zh-CN" altLang="en-US">
                <a:latin typeface="Times New Roman" panose="02020603050405020304" pitchFamily="18" charset="0"/>
                <a:ea typeface="Microsoft YaHei" panose="020B0503020204020204" pitchFamily="34" charset="-122"/>
                <a:cs typeface="Times New Roman" panose="02020603050405020304" pitchFamily="18" charset="0"/>
                <a:sym typeface="黑体"/>
              </a:rPr>
              <a:t>处理流程展示</a:t>
            </a:r>
            <a:endParaRPr dirty="0">
              <a:latin typeface="Times New Roman" panose="02020603050405020304" pitchFamily="18" charset="0"/>
              <a:ea typeface="Microsoft YaHei" panose="020B0503020204020204" pitchFamily="34" charset="-122"/>
              <a:cs typeface="Times New Roman" panose="02020603050405020304" pitchFamily="18" charset="0"/>
              <a:sym typeface="黑体"/>
            </a:endParaRPr>
          </a:p>
        </p:txBody>
      </p:sp>
      <p:sp>
        <p:nvSpPr>
          <p:cNvPr id="7" name="文本框 6">
            <a:extLst>
              <a:ext uri="{FF2B5EF4-FFF2-40B4-BE49-F238E27FC236}">
                <a16:creationId xmlns:a16="http://schemas.microsoft.com/office/drawing/2014/main" id="{E894B5FF-9929-684D-ADC4-70B52ABB343D}"/>
              </a:ext>
            </a:extLst>
          </p:cNvPr>
          <p:cNvSpPr txBox="1"/>
          <p:nvPr/>
        </p:nvSpPr>
        <p:spPr>
          <a:xfrm>
            <a:off x="176271" y="1046670"/>
            <a:ext cx="2161650" cy="401131"/>
          </a:xfrm>
          <a:prstGeom prst="rect">
            <a:avLst/>
          </a:prstGeom>
          <a:noFill/>
        </p:spPr>
        <p:txBody>
          <a:bodyPr wrap="square">
            <a:spAutoFit/>
          </a:bodyPr>
          <a:lstStyle/>
          <a:p>
            <a:pPr algn="ctr" defTabSz="916777"/>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504172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589B648-7F52-8F9A-C248-F5DD42ABC50B}"/>
              </a:ext>
            </a:extLst>
          </p:cNvPr>
          <p:cNvPicPr>
            <a:picLocks noChangeAspect="1"/>
          </p:cNvPicPr>
          <p:nvPr/>
        </p:nvPicPr>
        <p:blipFill rotWithShape="1">
          <a:blip r:embed="rId2"/>
          <a:srcRect b="7940"/>
          <a:stretch/>
        </p:blipFill>
        <p:spPr>
          <a:xfrm>
            <a:off x="2486409" y="1768588"/>
            <a:ext cx="9384937" cy="4259317"/>
          </a:xfrm>
          <a:prstGeom prst="rect">
            <a:avLst/>
          </a:prstGeom>
        </p:spPr>
      </p:pic>
      <p:sp>
        <p:nvSpPr>
          <p:cNvPr id="384" name="矩形 383">
            <a:extLst>
              <a:ext uri="{FF2B5EF4-FFF2-40B4-BE49-F238E27FC236}">
                <a16:creationId xmlns:a16="http://schemas.microsoft.com/office/drawing/2014/main" id="{0C42749C-4DDF-C96D-80F9-94C099A15815}"/>
              </a:ext>
            </a:extLst>
          </p:cNvPr>
          <p:cNvSpPr/>
          <p:nvPr/>
        </p:nvSpPr>
        <p:spPr>
          <a:xfrm>
            <a:off x="2603138" y="2418315"/>
            <a:ext cx="4142588" cy="1876987"/>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7" name="文本框 386">
            <a:extLst>
              <a:ext uri="{FF2B5EF4-FFF2-40B4-BE49-F238E27FC236}">
                <a16:creationId xmlns:a16="http://schemas.microsoft.com/office/drawing/2014/main" id="{01DE244C-43B1-8874-8BCF-76CEF5F2294A}"/>
              </a:ext>
            </a:extLst>
          </p:cNvPr>
          <p:cNvSpPr txBox="1"/>
          <p:nvPr/>
        </p:nvSpPr>
        <p:spPr>
          <a:xfrm>
            <a:off x="320654" y="4295302"/>
            <a:ext cx="3032057" cy="709693"/>
          </a:xfrm>
          <a:prstGeom prst="rect">
            <a:avLst/>
          </a:prstGeom>
          <a:noFill/>
        </p:spPr>
        <p:txBody>
          <a:bodyPr wrap="square" rtlCol="0">
            <a:spAutoFit/>
          </a:bodyPr>
          <a:lstStyle/>
          <a:p>
            <a:pPr defTabSz="916777"/>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构建</a:t>
            </a:r>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prompt</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返回下一步需求。</a:t>
            </a:r>
          </a:p>
        </p:txBody>
      </p:sp>
      <p:sp>
        <p:nvSpPr>
          <p:cNvPr id="388" name="椭圆 387">
            <a:extLst>
              <a:ext uri="{FF2B5EF4-FFF2-40B4-BE49-F238E27FC236}">
                <a16:creationId xmlns:a16="http://schemas.microsoft.com/office/drawing/2014/main" id="{4ECF5562-B699-7699-C4AE-A8D610B88CE8}"/>
              </a:ext>
            </a:extLst>
          </p:cNvPr>
          <p:cNvSpPr/>
          <p:nvPr/>
        </p:nvSpPr>
        <p:spPr>
          <a:xfrm>
            <a:off x="83370" y="4488763"/>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a:extLst>
              <a:ext uri="{FF2B5EF4-FFF2-40B4-BE49-F238E27FC236}">
                <a16:creationId xmlns:a16="http://schemas.microsoft.com/office/drawing/2014/main" id="{EB3D1A60-50F2-B696-A87D-F61AD301D977}"/>
              </a:ext>
            </a:extLst>
          </p:cNvPr>
          <p:cNvSpPr txBox="1">
            <a:spLocks noGrp="1"/>
          </p:cNvSpPr>
          <p:nvPr>
            <p:ph type="title"/>
          </p:nvPr>
        </p:nvSpPr>
        <p:spPr>
          <a:xfrm>
            <a:off x="392846" y="43550"/>
            <a:ext cx="10670412" cy="870420"/>
          </a:xfrm>
          <a:prstGeom prst="rect">
            <a:avLst/>
          </a:prstGeom>
        </p:spPr>
        <p:txBody>
          <a:bodyPr/>
          <a:lstStyle/>
          <a:p>
            <a:pPr>
              <a:defRPr>
                <a:latin typeface="Arial"/>
                <a:ea typeface="Arial"/>
                <a:cs typeface="Arial"/>
                <a:sym typeface="Arial"/>
              </a:defRPr>
            </a:pPr>
            <a:r>
              <a:rPr lang="zh-CN" altLang="en-US">
                <a:latin typeface="Times New Roman" panose="02020603050405020304" pitchFamily="18" charset="0"/>
                <a:ea typeface="Microsoft YaHei" panose="020B0503020204020204" pitchFamily="34" charset="-122"/>
                <a:cs typeface="Times New Roman" panose="02020603050405020304" pitchFamily="18" charset="0"/>
                <a:sym typeface="黑体"/>
              </a:rPr>
              <a:t>处理流程展示</a:t>
            </a:r>
            <a:endParaRPr dirty="0">
              <a:latin typeface="Times New Roman" panose="02020603050405020304" pitchFamily="18" charset="0"/>
              <a:ea typeface="Microsoft YaHei" panose="020B0503020204020204" pitchFamily="34" charset="-122"/>
              <a:cs typeface="Times New Roman" panose="02020603050405020304" pitchFamily="18" charset="0"/>
              <a:sym typeface="黑体"/>
            </a:endParaRPr>
          </a:p>
        </p:txBody>
      </p:sp>
      <p:sp>
        <p:nvSpPr>
          <p:cNvPr id="7" name="文本框 6">
            <a:extLst>
              <a:ext uri="{FF2B5EF4-FFF2-40B4-BE49-F238E27FC236}">
                <a16:creationId xmlns:a16="http://schemas.microsoft.com/office/drawing/2014/main" id="{E0CD93F7-8B2E-30AF-D095-46AA3040FEAE}"/>
              </a:ext>
            </a:extLst>
          </p:cNvPr>
          <p:cNvSpPr txBox="1"/>
          <p:nvPr/>
        </p:nvSpPr>
        <p:spPr>
          <a:xfrm>
            <a:off x="176271" y="1046670"/>
            <a:ext cx="2161650" cy="401131"/>
          </a:xfrm>
          <a:prstGeom prst="rect">
            <a:avLst/>
          </a:prstGeom>
          <a:noFill/>
        </p:spPr>
        <p:txBody>
          <a:bodyPr wrap="square">
            <a:spAutoFit/>
          </a:bodyPr>
          <a:lstStyle/>
          <a:p>
            <a:pPr algn="ctr" defTabSz="916777"/>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438917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589B648-7F52-8F9A-C248-F5DD42ABC50B}"/>
              </a:ext>
            </a:extLst>
          </p:cNvPr>
          <p:cNvPicPr>
            <a:picLocks noChangeAspect="1"/>
          </p:cNvPicPr>
          <p:nvPr/>
        </p:nvPicPr>
        <p:blipFill rotWithShape="1">
          <a:blip r:embed="rId2"/>
          <a:srcRect b="7940"/>
          <a:stretch/>
        </p:blipFill>
        <p:spPr>
          <a:xfrm>
            <a:off x="31887" y="1768588"/>
            <a:ext cx="9384937" cy="4259317"/>
          </a:xfrm>
          <a:prstGeom prst="rect">
            <a:avLst/>
          </a:prstGeom>
        </p:spPr>
      </p:pic>
      <p:sp>
        <p:nvSpPr>
          <p:cNvPr id="384" name="矩形 383">
            <a:extLst>
              <a:ext uri="{FF2B5EF4-FFF2-40B4-BE49-F238E27FC236}">
                <a16:creationId xmlns:a16="http://schemas.microsoft.com/office/drawing/2014/main" id="{0C42749C-4DDF-C96D-80F9-94C099A15815}"/>
              </a:ext>
            </a:extLst>
          </p:cNvPr>
          <p:cNvSpPr/>
          <p:nvPr/>
        </p:nvSpPr>
        <p:spPr>
          <a:xfrm>
            <a:off x="4354598" y="3645575"/>
            <a:ext cx="5062225" cy="505343"/>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5" name="文本框 384">
            <a:extLst>
              <a:ext uri="{FF2B5EF4-FFF2-40B4-BE49-F238E27FC236}">
                <a16:creationId xmlns:a16="http://schemas.microsoft.com/office/drawing/2014/main" id="{D930920D-8FAE-5F14-79F5-690484D814E5}"/>
              </a:ext>
            </a:extLst>
          </p:cNvPr>
          <p:cNvSpPr txBox="1"/>
          <p:nvPr/>
        </p:nvSpPr>
        <p:spPr>
          <a:xfrm>
            <a:off x="9638716" y="3074154"/>
            <a:ext cx="2533330" cy="709693"/>
          </a:xfrm>
          <a:prstGeom prst="rect">
            <a:avLst/>
          </a:prstGeom>
          <a:noFill/>
        </p:spPr>
        <p:txBody>
          <a:bodyPr wrap="square" rtlCol="0">
            <a:spAutoFit/>
          </a:bodyPr>
          <a:lstStyle/>
          <a:p>
            <a:pPr defTabSz="916777"/>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调用接口，获取指定实体和关系的三元组。</a:t>
            </a:r>
          </a:p>
        </p:txBody>
      </p:sp>
      <p:sp>
        <p:nvSpPr>
          <p:cNvPr id="386" name="椭圆 385">
            <a:extLst>
              <a:ext uri="{FF2B5EF4-FFF2-40B4-BE49-F238E27FC236}">
                <a16:creationId xmlns:a16="http://schemas.microsoft.com/office/drawing/2014/main" id="{70D3A76F-5D57-EE83-7695-0397B74ED44D}"/>
              </a:ext>
            </a:extLst>
          </p:cNvPr>
          <p:cNvSpPr/>
          <p:nvPr/>
        </p:nvSpPr>
        <p:spPr>
          <a:xfrm>
            <a:off x="9405853" y="3279502"/>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a:extLst>
              <a:ext uri="{FF2B5EF4-FFF2-40B4-BE49-F238E27FC236}">
                <a16:creationId xmlns:a16="http://schemas.microsoft.com/office/drawing/2014/main" id="{DD638487-00BA-A174-382C-F038C3D00B33}"/>
              </a:ext>
            </a:extLst>
          </p:cNvPr>
          <p:cNvSpPr txBox="1">
            <a:spLocks noGrp="1"/>
          </p:cNvSpPr>
          <p:nvPr>
            <p:ph type="title"/>
          </p:nvPr>
        </p:nvSpPr>
        <p:spPr>
          <a:xfrm>
            <a:off x="392846" y="43550"/>
            <a:ext cx="10670412" cy="870420"/>
          </a:xfrm>
          <a:prstGeom prst="rect">
            <a:avLst/>
          </a:prstGeom>
        </p:spPr>
        <p:txBody>
          <a:bodyPr/>
          <a:lstStyle/>
          <a:p>
            <a:pPr>
              <a:defRPr>
                <a:latin typeface="Arial"/>
                <a:ea typeface="Arial"/>
                <a:cs typeface="Arial"/>
                <a:sym typeface="Arial"/>
              </a:defRPr>
            </a:pPr>
            <a:r>
              <a:rPr lang="zh-CN" altLang="en-US">
                <a:latin typeface="Times New Roman" panose="02020603050405020304" pitchFamily="18" charset="0"/>
                <a:ea typeface="Microsoft YaHei" panose="020B0503020204020204" pitchFamily="34" charset="-122"/>
                <a:cs typeface="Times New Roman" panose="02020603050405020304" pitchFamily="18" charset="0"/>
                <a:sym typeface="黑体"/>
              </a:rPr>
              <a:t>处理流程展示</a:t>
            </a:r>
            <a:endParaRPr dirty="0">
              <a:latin typeface="Times New Roman" panose="02020603050405020304" pitchFamily="18" charset="0"/>
              <a:ea typeface="Microsoft YaHei" panose="020B0503020204020204" pitchFamily="34" charset="-122"/>
              <a:cs typeface="Times New Roman" panose="02020603050405020304" pitchFamily="18" charset="0"/>
              <a:sym typeface="黑体"/>
            </a:endParaRPr>
          </a:p>
        </p:txBody>
      </p:sp>
      <p:sp>
        <p:nvSpPr>
          <p:cNvPr id="7" name="文本框 6">
            <a:extLst>
              <a:ext uri="{FF2B5EF4-FFF2-40B4-BE49-F238E27FC236}">
                <a16:creationId xmlns:a16="http://schemas.microsoft.com/office/drawing/2014/main" id="{D35C55B0-B065-E101-EECF-5C05193538BB}"/>
              </a:ext>
            </a:extLst>
          </p:cNvPr>
          <p:cNvSpPr txBox="1"/>
          <p:nvPr/>
        </p:nvSpPr>
        <p:spPr>
          <a:xfrm>
            <a:off x="176271" y="1046670"/>
            <a:ext cx="2161650" cy="401131"/>
          </a:xfrm>
          <a:prstGeom prst="rect">
            <a:avLst/>
          </a:prstGeom>
          <a:noFill/>
        </p:spPr>
        <p:txBody>
          <a:bodyPr wrap="square">
            <a:spAutoFit/>
          </a:bodyPr>
          <a:lstStyle/>
          <a:p>
            <a:pPr algn="ctr" defTabSz="916777"/>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0344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589B648-7F52-8F9A-C248-F5DD42ABC50B}"/>
              </a:ext>
            </a:extLst>
          </p:cNvPr>
          <p:cNvPicPr>
            <a:picLocks noChangeAspect="1"/>
          </p:cNvPicPr>
          <p:nvPr/>
        </p:nvPicPr>
        <p:blipFill rotWithShape="1">
          <a:blip r:embed="rId2"/>
          <a:srcRect b="7940"/>
          <a:stretch/>
        </p:blipFill>
        <p:spPr>
          <a:xfrm>
            <a:off x="176271" y="1768588"/>
            <a:ext cx="9384937" cy="4259317"/>
          </a:xfrm>
          <a:prstGeom prst="rect">
            <a:avLst/>
          </a:prstGeom>
        </p:spPr>
      </p:pic>
      <p:sp>
        <p:nvSpPr>
          <p:cNvPr id="384" name="矩形 383">
            <a:extLst>
              <a:ext uri="{FF2B5EF4-FFF2-40B4-BE49-F238E27FC236}">
                <a16:creationId xmlns:a16="http://schemas.microsoft.com/office/drawing/2014/main" id="{0C42749C-4DDF-C96D-80F9-94C099A15815}"/>
              </a:ext>
            </a:extLst>
          </p:cNvPr>
          <p:cNvSpPr/>
          <p:nvPr/>
        </p:nvSpPr>
        <p:spPr>
          <a:xfrm>
            <a:off x="4523627" y="4223110"/>
            <a:ext cx="5062225" cy="1804796"/>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5" name="文本框 384">
            <a:extLst>
              <a:ext uri="{FF2B5EF4-FFF2-40B4-BE49-F238E27FC236}">
                <a16:creationId xmlns:a16="http://schemas.microsoft.com/office/drawing/2014/main" id="{D930920D-8FAE-5F14-79F5-690484D814E5}"/>
              </a:ext>
            </a:extLst>
          </p:cNvPr>
          <p:cNvSpPr txBox="1"/>
          <p:nvPr/>
        </p:nvSpPr>
        <p:spPr>
          <a:xfrm>
            <a:off x="9879992" y="4625405"/>
            <a:ext cx="2302532" cy="709693"/>
          </a:xfrm>
          <a:prstGeom prst="rect">
            <a:avLst/>
          </a:prstGeom>
          <a:noFill/>
        </p:spPr>
        <p:txBody>
          <a:bodyPr wrap="square" rtlCol="0">
            <a:spAutoFit/>
          </a:bodyPr>
          <a:lstStyle/>
          <a:p>
            <a:pPr defTabSz="916777"/>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序列化返回的三元组信息。</a:t>
            </a:r>
          </a:p>
        </p:txBody>
      </p:sp>
      <p:sp>
        <p:nvSpPr>
          <p:cNvPr id="386" name="椭圆 385">
            <a:extLst>
              <a:ext uri="{FF2B5EF4-FFF2-40B4-BE49-F238E27FC236}">
                <a16:creationId xmlns:a16="http://schemas.microsoft.com/office/drawing/2014/main" id="{70D3A76F-5D57-EE83-7695-0397B74ED44D}"/>
              </a:ext>
            </a:extLst>
          </p:cNvPr>
          <p:cNvSpPr/>
          <p:nvPr/>
        </p:nvSpPr>
        <p:spPr>
          <a:xfrm>
            <a:off x="9656251" y="4861610"/>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a:extLst>
              <a:ext uri="{FF2B5EF4-FFF2-40B4-BE49-F238E27FC236}">
                <a16:creationId xmlns:a16="http://schemas.microsoft.com/office/drawing/2014/main" id="{B948D2C3-0B48-A241-9422-827306D5F8E2}"/>
              </a:ext>
            </a:extLst>
          </p:cNvPr>
          <p:cNvSpPr txBox="1">
            <a:spLocks noGrp="1"/>
          </p:cNvSpPr>
          <p:nvPr>
            <p:ph type="title"/>
          </p:nvPr>
        </p:nvSpPr>
        <p:spPr>
          <a:xfrm>
            <a:off x="392846" y="43550"/>
            <a:ext cx="10670412" cy="870420"/>
          </a:xfrm>
          <a:prstGeom prst="rect">
            <a:avLst/>
          </a:prstGeom>
        </p:spPr>
        <p:txBody>
          <a:bodyPr/>
          <a:lstStyle/>
          <a:p>
            <a:pPr>
              <a:defRPr>
                <a:latin typeface="Arial"/>
                <a:ea typeface="Arial"/>
                <a:cs typeface="Arial"/>
                <a:sym typeface="Arial"/>
              </a:defRPr>
            </a:pPr>
            <a:r>
              <a:rPr lang="zh-CN" altLang="en-US">
                <a:latin typeface="Times New Roman" panose="02020603050405020304" pitchFamily="18" charset="0"/>
                <a:ea typeface="Microsoft YaHei" panose="020B0503020204020204" pitchFamily="34" charset="-122"/>
                <a:cs typeface="Times New Roman" panose="02020603050405020304" pitchFamily="18" charset="0"/>
                <a:sym typeface="黑体"/>
              </a:rPr>
              <a:t>处理流程展示</a:t>
            </a:r>
            <a:endParaRPr dirty="0">
              <a:latin typeface="Times New Roman" panose="02020603050405020304" pitchFamily="18" charset="0"/>
              <a:ea typeface="Microsoft YaHei" panose="020B0503020204020204" pitchFamily="34" charset="-122"/>
              <a:cs typeface="Times New Roman" panose="02020603050405020304" pitchFamily="18" charset="0"/>
              <a:sym typeface="黑体"/>
            </a:endParaRPr>
          </a:p>
        </p:txBody>
      </p:sp>
      <p:sp>
        <p:nvSpPr>
          <p:cNvPr id="7" name="文本框 6">
            <a:extLst>
              <a:ext uri="{FF2B5EF4-FFF2-40B4-BE49-F238E27FC236}">
                <a16:creationId xmlns:a16="http://schemas.microsoft.com/office/drawing/2014/main" id="{D7532E90-51F0-BBC2-0FBB-6E4D6AD681AF}"/>
              </a:ext>
            </a:extLst>
          </p:cNvPr>
          <p:cNvSpPr txBox="1"/>
          <p:nvPr/>
        </p:nvSpPr>
        <p:spPr>
          <a:xfrm>
            <a:off x="176271" y="1046670"/>
            <a:ext cx="2161650" cy="401131"/>
          </a:xfrm>
          <a:prstGeom prst="rect">
            <a:avLst/>
          </a:prstGeom>
          <a:noFill/>
        </p:spPr>
        <p:txBody>
          <a:bodyPr wrap="square">
            <a:spAutoFit/>
          </a:bodyPr>
          <a:lstStyle/>
          <a:p>
            <a:pPr algn="ctr" defTabSz="916777"/>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002400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589B648-7F52-8F9A-C248-F5DD42ABC50B}"/>
              </a:ext>
            </a:extLst>
          </p:cNvPr>
          <p:cNvPicPr>
            <a:picLocks noChangeAspect="1"/>
          </p:cNvPicPr>
          <p:nvPr/>
        </p:nvPicPr>
        <p:blipFill rotWithShape="1">
          <a:blip r:embed="rId2"/>
          <a:srcRect b="6379"/>
          <a:stretch/>
        </p:blipFill>
        <p:spPr>
          <a:xfrm>
            <a:off x="2269833" y="1479821"/>
            <a:ext cx="9384937" cy="4331509"/>
          </a:xfrm>
          <a:prstGeom prst="rect">
            <a:avLst/>
          </a:prstGeom>
        </p:spPr>
      </p:pic>
      <p:sp>
        <p:nvSpPr>
          <p:cNvPr id="384" name="矩形 383">
            <a:extLst>
              <a:ext uri="{FF2B5EF4-FFF2-40B4-BE49-F238E27FC236}">
                <a16:creationId xmlns:a16="http://schemas.microsoft.com/office/drawing/2014/main" id="{0C42749C-4DDF-C96D-80F9-94C099A15815}"/>
              </a:ext>
            </a:extLst>
          </p:cNvPr>
          <p:cNvSpPr/>
          <p:nvPr/>
        </p:nvSpPr>
        <p:spPr>
          <a:xfrm>
            <a:off x="2372112" y="4006534"/>
            <a:ext cx="4142588" cy="1804796"/>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7" name="文本框 386">
            <a:extLst>
              <a:ext uri="{FF2B5EF4-FFF2-40B4-BE49-F238E27FC236}">
                <a16:creationId xmlns:a16="http://schemas.microsoft.com/office/drawing/2014/main" id="{01DE244C-43B1-8874-8BCF-76CEF5F2294A}"/>
              </a:ext>
            </a:extLst>
          </p:cNvPr>
          <p:cNvSpPr txBox="1"/>
          <p:nvPr/>
        </p:nvSpPr>
        <p:spPr>
          <a:xfrm>
            <a:off x="631863" y="5895747"/>
            <a:ext cx="3875916" cy="709693"/>
          </a:xfrm>
          <a:prstGeom prst="rect">
            <a:avLst/>
          </a:prstGeom>
          <a:noFill/>
        </p:spPr>
        <p:txBody>
          <a:bodyPr wrap="square" rtlCol="0">
            <a:spAutoFit/>
          </a:bodyPr>
          <a:lstStyle/>
          <a:p>
            <a:pPr defTabSz="916777"/>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构建</a:t>
            </a:r>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prompt</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输入给</a:t>
            </a:r>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defTabSz="916777"/>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输出目标答案，返回给用户。</a:t>
            </a:r>
          </a:p>
        </p:txBody>
      </p:sp>
      <p:sp>
        <p:nvSpPr>
          <p:cNvPr id="388" name="椭圆 387">
            <a:extLst>
              <a:ext uri="{FF2B5EF4-FFF2-40B4-BE49-F238E27FC236}">
                <a16:creationId xmlns:a16="http://schemas.microsoft.com/office/drawing/2014/main" id="{4ECF5562-B699-7699-C4AE-A8D610B88CE8}"/>
              </a:ext>
            </a:extLst>
          </p:cNvPr>
          <p:cNvSpPr/>
          <p:nvPr/>
        </p:nvSpPr>
        <p:spPr>
          <a:xfrm>
            <a:off x="394579" y="6131952"/>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标题 1">
            <a:extLst>
              <a:ext uri="{FF2B5EF4-FFF2-40B4-BE49-F238E27FC236}">
                <a16:creationId xmlns:a16="http://schemas.microsoft.com/office/drawing/2014/main" id="{2FF3B06D-F3A2-0FE6-8DCC-5106930817BD}"/>
              </a:ext>
            </a:extLst>
          </p:cNvPr>
          <p:cNvSpPr txBox="1">
            <a:spLocks noGrp="1"/>
          </p:cNvSpPr>
          <p:nvPr>
            <p:ph type="title"/>
          </p:nvPr>
        </p:nvSpPr>
        <p:spPr>
          <a:xfrm>
            <a:off x="392846" y="43550"/>
            <a:ext cx="10670412" cy="870420"/>
          </a:xfrm>
          <a:prstGeom prst="rect">
            <a:avLst/>
          </a:prstGeom>
        </p:spPr>
        <p:txBody>
          <a:bodyPr/>
          <a:lstStyle/>
          <a:p>
            <a:pPr>
              <a:defRPr>
                <a:latin typeface="Arial"/>
                <a:ea typeface="Arial"/>
                <a:cs typeface="Arial"/>
                <a:sym typeface="Arial"/>
              </a:defRPr>
            </a:pPr>
            <a:r>
              <a:rPr lang="zh-CN" altLang="en-US">
                <a:latin typeface="Times New Roman" panose="02020603050405020304" pitchFamily="18" charset="0"/>
                <a:ea typeface="Microsoft YaHei" panose="020B0503020204020204" pitchFamily="34" charset="-122"/>
                <a:cs typeface="Times New Roman" panose="02020603050405020304" pitchFamily="18" charset="0"/>
                <a:sym typeface="黑体"/>
              </a:rPr>
              <a:t>处理流程展示</a:t>
            </a:r>
            <a:endParaRPr dirty="0">
              <a:latin typeface="Times New Roman" panose="02020603050405020304" pitchFamily="18" charset="0"/>
              <a:ea typeface="Microsoft YaHei" panose="020B0503020204020204" pitchFamily="34" charset="-122"/>
              <a:cs typeface="Times New Roman" panose="02020603050405020304" pitchFamily="18" charset="0"/>
              <a:sym typeface="黑体"/>
            </a:endParaRPr>
          </a:p>
        </p:txBody>
      </p:sp>
      <p:sp>
        <p:nvSpPr>
          <p:cNvPr id="9" name="文本框 8">
            <a:extLst>
              <a:ext uri="{FF2B5EF4-FFF2-40B4-BE49-F238E27FC236}">
                <a16:creationId xmlns:a16="http://schemas.microsoft.com/office/drawing/2014/main" id="{A81CAE0E-9A95-7426-2040-DB35B0F87748}"/>
              </a:ext>
            </a:extLst>
          </p:cNvPr>
          <p:cNvSpPr txBox="1"/>
          <p:nvPr/>
        </p:nvSpPr>
        <p:spPr>
          <a:xfrm>
            <a:off x="176271" y="1046670"/>
            <a:ext cx="2161650" cy="401131"/>
          </a:xfrm>
          <a:prstGeom prst="rect">
            <a:avLst/>
          </a:prstGeom>
          <a:noFill/>
        </p:spPr>
        <p:txBody>
          <a:bodyPr wrap="square">
            <a:spAutoFit/>
          </a:bodyPr>
          <a:lstStyle/>
          <a:p>
            <a:pPr algn="ctr" defTabSz="916777"/>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869320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3DE8CF-5FDA-BDEF-2D32-AA15091BA856}"/>
              </a:ext>
            </a:extLst>
          </p:cNvPr>
          <p:cNvSpPr>
            <a:spLocks noGrp="1"/>
          </p:cNvSpPr>
          <p:nvPr>
            <p:ph idx="1"/>
          </p:nvPr>
        </p:nvSpPr>
        <p:spPr>
          <a:xfrm>
            <a:off x="609921" y="1263246"/>
            <a:ext cx="10972163" cy="4862923"/>
          </a:xfrm>
        </p:spPr>
        <p:txBody>
          <a:bodyPr/>
          <a:lstStyle/>
          <a:p>
            <a:r>
              <a:rPr lang="zh-CN" altLang="en-US" dirty="0">
                <a:latin typeface="Times New Roman" panose="02020603050405020304" pitchFamily="18" charset="0"/>
                <a:cs typeface="Times New Roman" panose="02020603050405020304" pitchFamily="18" charset="0"/>
              </a:rPr>
              <a:t>数据集</a:t>
            </a:r>
            <a:endParaRPr lang="en-US" altLang="zh-CN" dirty="0">
              <a:latin typeface="Times New Roman" panose="02020603050405020304" pitchFamily="18" charset="0"/>
              <a:cs typeface="Times New Roman" panose="02020603050405020304" pitchFamily="18" charset="0"/>
            </a:endParaRPr>
          </a:p>
          <a:p>
            <a:pPr lvl="1"/>
            <a:r>
              <a:rPr lang="zh-CN" altLang="en-US">
                <a:latin typeface="Times New Roman" panose="02020603050405020304" pitchFamily="18" charset="0"/>
                <a:cs typeface="Times New Roman" panose="02020603050405020304" pitchFamily="18" charset="0"/>
              </a:rPr>
              <a:t>针对三类结构化数据均进行了实验</a:t>
            </a:r>
            <a:endParaRPr lang="en-US" altLang="zh-CN">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基线模型</a:t>
            </a:r>
            <a:endParaRPr lang="en-US" altLang="zh-CN" dirty="0">
              <a:latin typeface="Times New Roman" panose="02020603050405020304" pitchFamily="18" charset="0"/>
              <a:cs typeface="Times New Roman" panose="02020603050405020304" pitchFamily="18" charset="0"/>
            </a:endParaRPr>
          </a:p>
          <a:p>
            <a:pPr lvl="1"/>
            <a:r>
              <a:rPr lang="zh-CN" altLang="en-US">
                <a:latin typeface="Times New Roman" panose="02020603050405020304" pitchFamily="18" charset="0"/>
                <a:cs typeface="Times New Roman" panose="02020603050405020304" pitchFamily="18" charset="0"/>
              </a:rPr>
              <a:t>各类结构化数据特定的监督学习模型</a:t>
            </a:r>
            <a:endParaRPr lang="en-US" altLang="zh-CN" dirty="0">
              <a:latin typeface="Times New Roman" panose="02020603050405020304" pitchFamily="18" charset="0"/>
              <a:cs typeface="Times New Roman" panose="02020603050405020304" pitchFamily="18" charset="0"/>
            </a:endParaRPr>
          </a:p>
          <a:p>
            <a:pPr lvl="1"/>
            <a:r>
              <a:rPr lang="zh-CN" altLang="en-US">
                <a:latin typeface="Times New Roman" panose="02020603050405020304" pitchFamily="18" charset="0"/>
                <a:cs typeface="Times New Roman" panose="02020603050405020304" pitchFamily="18" charset="0"/>
              </a:rPr>
              <a:t>通用大语言模型 </a:t>
            </a:r>
            <a:r>
              <a:rPr lang="en-US" altLang="zh-CN">
                <a:latin typeface="Times New Roman" panose="02020603050405020304" pitchFamily="18" charset="0"/>
                <a:cs typeface="Times New Roman" panose="02020603050405020304" pitchFamily="18" charset="0"/>
              </a:rPr>
              <a:t>ChatGPT</a:t>
            </a:r>
          </a:p>
          <a:p>
            <a:pPr lvl="1"/>
            <a:endParaRPr lang="en-US" altLang="zh-CN" dirty="0">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0F6C0AF2-39FC-AE7A-D7CE-332E3EF92727}"/>
              </a:ext>
            </a:extLst>
          </p:cNvPr>
          <p:cNvSpPr>
            <a:spLocks noGrp="1"/>
          </p:cNvSpPr>
          <p:nvPr>
            <p:ph type="title"/>
          </p:nvPr>
        </p:nvSpPr>
        <p:spPr/>
        <p:txBody>
          <a:bodyPr/>
          <a:lstStyle/>
          <a:p>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评测</a:t>
            </a:r>
          </a:p>
        </p:txBody>
      </p:sp>
      <p:graphicFrame>
        <p:nvGraphicFramePr>
          <p:cNvPr id="6" name="表格 6">
            <a:extLst>
              <a:ext uri="{FF2B5EF4-FFF2-40B4-BE49-F238E27FC236}">
                <a16:creationId xmlns:a16="http://schemas.microsoft.com/office/drawing/2014/main" id="{28545094-A631-00DA-ADFD-BF94674D8EFF}"/>
              </a:ext>
            </a:extLst>
          </p:cNvPr>
          <p:cNvGraphicFramePr>
            <a:graphicFrameLocks noGrp="1"/>
          </p:cNvGraphicFramePr>
          <p:nvPr>
            <p:extLst/>
          </p:nvPr>
        </p:nvGraphicFramePr>
        <p:xfrm>
          <a:off x="2269833" y="4295303"/>
          <a:ext cx="8127528" cy="2291836"/>
        </p:xfrm>
        <a:graphic>
          <a:graphicData uri="http://schemas.openxmlformats.org/drawingml/2006/table">
            <a:tbl>
              <a:tblPr firstRow="1" bandRow="1">
                <a:tableStyleId>{5C22544A-7EE6-4342-B048-85BDC9FD1C3A}</a:tableStyleId>
              </a:tblPr>
              <a:tblGrid>
                <a:gridCol w="2709176">
                  <a:extLst>
                    <a:ext uri="{9D8B030D-6E8A-4147-A177-3AD203B41FA5}">
                      <a16:colId xmlns:a16="http://schemas.microsoft.com/office/drawing/2014/main" val="743304915"/>
                    </a:ext>
                  </a:extLst>
                </a:gridCol>
                <a:gridCol w="2709176">
                  <a:extLst>
                    <a:ext uri="{9D8B030D-6E8A-4147-A177-3AD203B41FA5}">
                      <a16:colId xmlns:a16="http://schemas.microsoft.com/office/drawing/2014/main" val="3023977383"/>
                    </a:ext>
                  </a:extLst>
                </a:gridCol>
                <a:gridCol w="2709176">
                  <a:extLst>
                    <a:ext uri="{9D8B030D-6E8A-4147-A177-3AD203B41FA5}">
                      <a16:colId xmlns:a16="http://schemas.microsoft.com/office/drawing/2014/main" val="107465567"/>
                    </a:ext>
                  </a:extLst>
                </a:gridCol>
              </a:tblGrid>
              <a:tr h="458367">
                <a:tc>
                  <a:txBody>
                    <a:bodyPr/>
                    <a:lstStyle/>
                    <a:p>
                      <a:pPr algn="ctr"/>
                      <a:r>
                        <a:rPr lang="en-US" altLang="zh-CN" sz="2400"/>
                        <a:t>KG (Hits@1)</a:t>
                      </a:r>
                      <a:endParaRPr lang="zh-CN" altLang="en-US" sz="2400"/>
                    </a:p>
                  </a:txBody>
                  <a:tcPr marL="91673" marR="91673" marT="45837" marB="45837"/>
                </a:tc>
                <a:tc>
                  <a:txBody>
                    <a:bodyPr/>
                    <a:lstStyle/>
                    <a:p>
                      <a:pPr algn="ctr"/>
                      <a:r>
                        <a:rPr lang="en-US" altLang="zh-CN" sz="2400"/>
                        <a:t>Table (Accuracy)</a:t>
                      </a:r>
                      <a:endParaRPr lang="zh-CN" altLang="en-US" sz="2400"/>
                    </a:p>
                  </a:txBody>
                  <a:tcPr marL="91673" marR="91673" marT="45837" marB="45837"/>
                </a:tc>
                <a:tc>
                  <a:txBody>
                    <a:bodyPr/>
                    <a:lstStyle/>
                    <a:p>
                      <a:pPr algn="ctr"/>
                      <a:r>
                        <a:rPr lang="en-US" altLang="zh-CN" sz="2400"/>
                        <a:t>DB (EX)</a:t>
                      </a:r>
                      <a:endParaRPr lang="zh-CN" altLang="en-US" sz="2400"/>
                    </a:p>
                  </a:txBody>
                  <a:tcPr marL="91673" marR="91673" marT="45837" marB="45837"/>
                </a:tc>
                <a:extLst>
                  <a:ext uri="{0D108BD9-81ED-4DB2-BD59-A6C34878D82A}">
                    <a16:rowId xmlns:a16="http://schemas.microsoft.com/office/drawing/2014/main" val="463009117"/>
                  </a:ext>
                </a:extLst>
              </a:tr>
              <a:tr h="458367">
                <a:tc>
                  <a:txBody>
                    <a:bodyPr/>
                    <a:lstStyle/>
                    <a:p>
                      <a:pPr algn="ctr"/>
                      <a:r>
                        <a:rPr lang="en-US" altLang="zh-CN" sz="2400"/>
                        <a:t>WebQSP</a:t>
                      </a:r>
                      <a:endParaRPr lang="zh-CN" altLang="en-US" sz="2400"/>
                    </a:p>
                  </a:txBody>
                  <a:tcPr marL="91673" marR="91673" marT="45837" marB="45837"/>
                </a:tc>
                <a:tc rowSpan="2">
                  <a:txBody>
                    <a:bodyPr/>
                    <a:lstStyle/>
                    <a:p>
                      <a:pPr algn="ctr"/>
                      <a:r>
                        <a:rPr lang="en-US" altLang="zh-CN" sz="2400"/>
                        <a:t>WikiTableQuestions</a:t>
                      </a:r>
                    </a:p>
                  </a:txBody>
                  <a:tcPr marL="91673" marR="91673" marT="45837" marB="45837"/>
                </a:tc>
                <a:tc rowSpan="2">
                  <a:txBody>
                    <a:bodyPr/>
                    <a:lstStyle/>
                    <a:p>
                      <a:pPr algn="ctr"/>
                      <a:r>
                        <a:rPr lang="en-US" altLang="zh-CN" sz="2400"/>
                        <a:t>Spider</a:t>
                      </a:r>
                      <a:endParaRPr lang="zh-CN" altLang="en-US" sz="2400"/>
                    </a:p>
                  </a:txBody>
                  <a:tcPr marL="91673" marR="91673" marT="45837" marB="45837"/>
                </a:tc>
                <a:extLst>
                  <a:ext uri="{0D108BD9-81ED-4DB2-BD59-A6C34878D82A}">
                    <a16:rowId xmlns:a16="http://schemas.microsoft.com/office/drawing/2014/main" val="2608817785"/>
                  </a:ext>
                </a:extLst>
              </a:tr>
              <a:tr h="152492">
                <a:tc rowSpan="2">
                  <a:txBody>
                    <a:bodyPr/>
                    <a:lstStyle/>
                    <a:p>
                      <a:pPr algn="ctr"/>
                      <a:r>
                        <a:rPr lang="en-US" altLang="zh-CN" sz="2400"/>
                        <a:t>MetaQA-1 hop</a:t>
                      </a:r>
                      <a:endParaRPr lang="zh-CN" altLang="en-US" sz="2400"/>
                    </a:p>
                  </a:txBody>
                  <a:tcPr marL="91673" marR="91673" marT="45837" marB="45837">
                    <a:solidFill>
                      <a:srgbClr val="D0D8E8"/>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77738757"/>
                  </a:ext>
                </a:extLst>
              </a:tr>
              <a:tr h="305875">
                <a:tc vMerge="1">
                  <a:txBody>
                    <a:bodyPr/>
                    <a:lstStyle/>
                    <a:p>
                      <a:endParaRPr lang="zh-CN" altLang="en-US"/>
                    </a:p>
                  </a:txBody>
                  <a:tcPr/>
                </a:tc>
                <a:tc rowSpan="2">
                  <a:txBody>
                    <a:bodyPr/>
                    <a:lstStyle/>
                    <a:p>
                      <a:pPr algn="ctr"/>
                      <a:r>
                        <a:rPr lang="en-US" altLang="zh-CN" sz="2400"/>
                        <a:t>WikiSQL</a:t>
                      </a:r>
                    </a:p>
                  </a:txBody>
                  <a:tcPr marL="91673" marR="91673" marT="45837" marB="45837"/>
                </a:tc>
                <a:tc rowSpan="2">
                  <a:txBody>
                    <a:bodyPr/>
                    <a:lstStyle/>
                    <a:p>
                      <a:pPr algn="ctr"/>
                      <a:r>
                        <a:rPr lang="en-US" altLang="zh-CN" sz="2400"/>
                        <a:t>Spider-SYN</a:t>
                      </a:r>
                      <a:endParaRPr lang="zh-CN" altLang="en-US" sz="2400"/>
                    </a:p>
                  </a:txBody>
                  <a:tcPr marL="91673" marR="91673" marT="45837" marB="45837"/>
                </a:tc>
                <a:extLst>
                  <a:ext uri="{0D108BD9-81ED-4DB2-BD59-A6C34878D82A}">
                    <a16:rowId xmlns:a16="http://schemas.microsoft.com/office/drawing/2014/main" val="132930560"/>
                  </a:ext>
                </a:extLst>
              </a:tr>
              <a:tr h="304984">
                <a:tc rowSpan="2">
                  <a:txBody>
                    <a:bodyPr/>
                    <a:lstStyle/>
                    <a:p>
                      <a:pPr marL="0" marR="0" lvl="0" indent="0" algn="ctr" defTabSz="1216061" rtl="0" eaLnBrk="1" fontAlgn="auto" latinLnBrk="0" hangingPunct="1">
                        <a:lnSpc>
                          <a:spcPct val="100000"/>
                        </a:lnSpc>
                        <a:spcBef>
                          <a:spcPts val="0"/>
                        </a:spcBef>
                        <a:spcAft>
                          <a:spcPts val="0"/>
                        </a:spcAft>
                        <a:buClrTx/>
                        <a:buSzTx/>
                        <a:buFontTx/>
                        <a:buNone/>
                        <a:tabLst/>
                        <a:defRPr/>
                      </a:pPr>
                      <a:r>
                        <a:rPr lang="en-US" altLang="zh-CN" sz="2400"/>
                        <a:t>MetaQA-2 hop</a:t>
                      </a:r>
                      <a:endParaRPr lang="zh-CN" altLang="en-US" sz="2400"/>
                    </a:p>
                  </a:txBody>
                  <a:tcPr marL="91673" marR="91673" marT="45837" marB="45837">
                    <a:solidFill>
                      <a:srgbClr val="D0D8E8"/>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76114952"/>
                  </a:ext>
                </a:extLst>
              </a:tr>
              <a:tr h="153384">
                <a:tc vMerge="1">
                  <a:txBody>
                    <a:bodyPr/>
                    <a:lstStyle/>
                    <a:p>
                      <a:endParaRPr lang="zh-CN" altLang="en-US"/>
                    </a:p>
                  </a:txBody>
                  <a:tcPr/>
                </a:tc>
                <a:tc rowSpan="2">
                  <a:txBody>
                    <a:bodyPr/>
                    <a:lstStyle/>
                    <a:p>
                      <a:pPr algn="ctr"/>
                      <a:r>
                        <a:rPr lang="en-US" altLang="zh-CN" sz="2400"/>
                        <a:t>TabFact</a:t>
                      </a:r>
                    </a:p>
                  </a:txBody>
                  <a:tcPr marL="91673" marR="91673" marT="45837" marB="45837"/>
                </a:tc>
                <a:tc rowSpan="2">
                  <a:txBody>
                    <a:bodyPr/>
                    <a:lstStyle/>
                    <a:p>
                      <a:pPr algn="ctr"/>
                      <a:r>
                        <a:rPr lang="en-US" altLang="zh-CN" sz="2400"/>
                        <a:t>Spider-Realistic</a:t>
                      </a:r>
                      <a:endParaRPr lang="zh-CN" altLang="en-US" sz="2400"/>
                    </a:p>
                  </a:txBody>
                  <a:tcPr marL="91673" marR="91673" marT="45837" marB="45837"/>
                </a:tc>
                <a:extLst>
                  <a:ext uri="{0D108BD9-81ED-4DB2-BD59-A6C34878D82A}">
                    <a16:rowId xmlns:a16="http://schemas.microsoft.com/office/drawing/2014/main" val="3019821965"/>
                  </a:ext>
                </a:extLst>
              </a:tr>
              <a:tr h="458367">
                <a:tc>
                  <a:txBody>
                    <a:bodyPr/>
                    <a:lstStyle/>
                    <a:p>
                      <a:pPr marL="0" marR="0" lvl="0" indent="0" algn="ctr" defTabSz="1216061" rtl="0" eaLnBrk="1" fontAlgn="auto" latinLnBrk="0" hangingPunct="1">
                        <a:lnSpc>
                          <a:spcPct val="100000"/>
                        </a:lnSpc>
                        <a:spcBef>
                          <a:spcPts val="0"/>
                        </a:spcBef>
                        <a:spcAft>
                          <a:spcPts val="0"/>
                        </a:spcAft>
                        <a:buClrTx/>
                        <a:buSzTx/>
                        <a:buFontTx/>
                        <a:buNone/>
                        <a:tabLst/>
                        <a:defRPr/>
                      </a:pPr>
                      <a:r>
                        <a:rPr lang="en-US" altLang="zh-CN" sz="2400"/>
                        <a:t>MetaQA-3 hop</a:t>
                      </a:r>
                      <a:endParaRPr lang="zh-CN" altLang="en-US" sz="2400"/>
                    </a:p>
                  </a:txBody>
                  <a:tcPr marL="91673" marR="91673" marT="45837" marB="45837">
                    <a:solidFill>
                      <a:srgbClr val="D0D8E8"/>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571619421"/>
                  </a:ext>
                </a:extLst>
              </a:tr>
            </a:tbl>
          </a:graphicData>
        </a:graphic>
      </p:graphicFrame>
    </p:spTree>
    <p:extLst>
      <p:ext uri="{BB962C8B-B14F-4D97-AF65-F5344CB8AC3E}">
        <p14:creationId xmlns:p14="http://schemas.microsoft.com/office/powerpoint/2010/main" val="83013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640B1-A8C5-4EFD-6359-A4AC1E22EF28}"/>
              </a:ext>
            </a:extLst>
          </p:cNvPr>
          <p:cNvSpPr>
            <a:spLocks noGrp="1"/>
          </p:cNvSpPr>
          <p:nvPr>
            <p:ph type="title"/>
          </p:nvPr>
        </p:nvSpPr>
        <p:spPr/>
        <p:txBody>
          <a:bodyPr/>
          <a:lstStyle/>
          <a:p>
            <a:r>
              <a:rPr lang="zh-CN" altLang="en-US">
                <a:latin typeface="Times New Roman" panose="02020603050405020304" pitchFamily="18" charset="0"/>
                <a:ea typeface="Microsoft YaHei" panose="020B0503020204020204" pitchFamily="34" charset="-122"/>
                <a:cs typeface="Times New Roman" panose="02020603050405020304" pitchFamily="18" charset="0"/>
              </a:rPr>
              <a:t>实验结果</a:t>
            </a: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Oracle Reference生成结果：">
            <a:extLst>
              <a:ext uri="{FF2B5EF4-FFF2-40B4-BE49-F238E27FC236}">
                <a16:creationId xmlns:a16="http://schemas.microsoft.com/office/drawing/2014/main" id="{4DB5FC70-2E0B-49DD-7666-63439F4AA676}"/>
              </a:ext>
            </a:extLst>
          </p:cNvPr>
          <p:cNvSpPr txBox="1"/>
          <p:nvPr/>
        </p:nvSpPr>
        <p:spPr>
          <a:xfrm>
            <a:off x="1620107" y="1825030"/>
            <a:ext cx="794110" cy="370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861" tIns="45861" rIns="45861" bIns="45861">
            <a:spAutoFit/>
          </a:bodyPr>
          <a:lstStyle>
            <a:lvl1pPr defTabSz="1835598">
              <a:defRPr sz="3600">
                <a:solidFill>
                  <a:srgbClr val="000000"/>
                </a:solidFill>
                <a:latin typeface="Calibri"/>
                <a:ea typeface="Calibri"/>
                <a:cs typeface="Calibri"/>
                <a:sym typeface="Calibri"/>
              </a:defRPr>
            </a:lvl1pPr>
          </a:lstStyle>
          <a:p>
            <a:pPr defTabSz="917793"/>
            <a:r>
              <a:rPr lang="en-US" altLang="zh-CN" sz="1805">
                <a:latin typeface="Times New Roman" panose="02020603050405020304" pitchFamily="18" charset="0"/>
                <a:ea typeface="楷体"/>
                <a:cs typeface="Times New Roman" panose="02020603050405020304" pitchFamily="18" charset="0"/>
              </a:rPr>
              <a:t>KGQA</a:t>
            </a:r>
            <a:endParaRPr lang="en-US" sz="1805">
              <a:latin typeface="Times New Roman" panose="02020603050405020304" pitchFamily="18" charset="0"/>
              <a:ea typeface="楷体"/>
              <a:cs typeface="Times New Roman" panose="02020603050405020304" pitchFamily="18" charset="0"/>
            </a:endParaRPr>
          </a:p>
        </p:txBody>
      </p:sp>
      <p:pic>
        <p:nvPicPr>
          <p:cNvPr id="4" name="图片 3">
            <a:extLst>
              <a:ext uri="{FF2B5EF4-FFF2-40B4-BE49-F238E27FC236}">
                <a16:creationId xmlns:a16="http://schemas.microsoft.com/office/drawing/2014/main" id="{034718FC-2350-12DD-0EE1-FB1DDB49946E}"/>
              </a:ext>
            </a:extLst>
          </p:cNvPr>
          <p:cNvPicPr>
            <a:picLocks noChangeAspect="1"/>
          </p:cNvPicPr>
          <p:nvPr/>
        </p:nvPicPr>
        <p:blipFill>
          <a:blip r:embed="rId3"/>
          <a:stretch>
            <a:fillRect/>
          </a:stretch>
        </p:blipFill>
        <p:spPr>
          <a:xfrm>
            <a:off x="176271" y="2209967"/>
            <a:ext cx="3558635" cy="1911526"/>
          </a:xfrm>
          <a:prstGeom prst="rect">
            <a:avLst/>
          </a:prstGeom>
        </p:spPr>
      </p:pic>
      <p:pic>
        <p:nvPicPr>
          <p:cNvPr id="6" name="图片 5">
            <a:extLst>
              <a:ext uri="{FF2B5EF4-FFF2-40B4-BE49-F238E27FC236}">
                <a16:creationId xmlns:a16="http://schemas.microsoft.com/office/drawing/2014/main" id="{8DEC633C-C3F1-6DFE-2533-DB63E1D5B9C6}"/>
              </a:ext>
            </a:extLst>
          </p:cNvPr>
          <p:cNvPicPr>
            <a:picLocks noChangeAspect="1"/>
          </p:cNvPicPr>
          <p:nvPr/>
        </p:nvPicPr>
        <p:blipFill>
          <a:blip r:embed="rId4"/>
          <a:stretch>
            <a:fillRect/>
          </a:stretch>
        </p:blipFill>
        <p:spPr>
          <a:xfrm>
            <a:off x="4059212" y="2223194"/>
            <a:ext cx="3806045" cy="1885070"/>
          </a:xfrm>
          <a:prstGeom prst="rect">
            <a:avLst/>
          </a:prstGeom>
        </p:spPr>
      </p:pic>
      <p:pic>
        <p:nvPicPr>
          <p:cNvPr id="11" name="图片 10">
            <a:extLst>
              <a:ext uri="{FF2B5EF4-FFF2-40B4-BE49-F238E27FC236}">
                <a16:creationId xmlns:a16="http://schemas.microsoft.com/office/drawing/2014/main" id="{EFBC3A52-8ADD-394F-86FF-9D1DADD16074}"/>
              </a:ext>
            </a:extLst>
          </p:cNvPr>
          <p:cNvPicPr>
            <a:picLocks noChangeAspect="1"/>
          </p:cNvPicPr>
          <p:nvPr/>
        </p:nvPicPr>
        <p:blipFill>
          <a:blip r:embed="rId5"/>
          <a:stretch>
            <a:fillRect/>
          </a:stretch>
        </p:blipFill>
        <p:spPr>
          <a:xfrm>
            <a:off x="8189563" y="2193970"/>
            <a:ext cx="3631566" cy="1927523"/>
          </a:xfrm>
          <a:prstGeom prst="rect">
            <a:avLst/>
          </a:prstGeom>
        </p:spPr>
      </p:pic>
      <p:sp>
        <p:nvSpPr>
          <p:cNvPr id="12" name="Oracle Reference生成结果：">
            <a:extLst>
              <a:ext uri="{FF2B5EF4-FFF2-40B4-BE49-F238E27FC236}">
                <a16:creationId xmlns:a16="http://schemas.microsoft.com/office/drawing/2014/main" id="{E16563F6-E2C6-BA0E-A206-FB5EC4B8FDFA}"/>
              </a:ext>
            </a:extLst>
          </p:cNvPr>
          <p:cNvSpPr txBox="1"/>
          <p:nvPr/>
        </p:nvSpPr>
        <p:spPr>
          <a:xfrm>
            <a:off x="5490959" y="1840780"/>
            <a:ext cx="993507" cy="370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861" tIns="45861" rIns="45861" bIns="45861">
            <a:spAutoFit/>
          </a:bodyPr>
          <a:lstStyle>
            <a:lvl1pPr defTabSz="1835598">
              <a:defRPr sz="3600">
                <a:solidFill>
                  <a:srgbClr val="000000"/>
                </a:solidFill>
                <a:latin typeface="Calibri"/>
                <a:ea typeface="Calibri"/>
                <a:cs typeface="Calibri"/>
                <a:sym typeface="Calibri"/>
              </a:defRPr>
            </a:lvl1pPr>
          </a:lstStyle>
          <a:p>
            <a:pPr defTabSz="917793"/>
            <a:r>
              <a:rPr lang="en-US" altLang="zh-CN" sz="1805">
                <a:latin typeface="Times New Roman" panose="02020603050405020304" pitchFamily="18" charset="0"/>
                <a:ea typeface="楷体"/>
                <a:cs typeface="Times New Roman" panose="02020603050405020304" pitchFamily="18" charset="0"/>
              </a:rPr>
              <a:t>TableQA</a:t>
            </a:r>
            <a:endParaRPr lang="en-US" sz="1805">
              <a:latin typeface="Times New Roman" panose="02020603050405020304" pitchFamily="18" charset="0"/>
              <a:ea typeface="楷体"/>
              <a:cs typeface="Times New Roman" panose="02020603050405020304" pitchFamily="18" charset="0"/>
            </a:endParaRPr>
          </a:p>
        </p:txBody>
      </p:sp>
      <p:sp>
        <p:nvSpPr>
          <p:cNvPr id="13" name="Oracle Reference生成结果：">
            <a:extLst>
              <a:ext uri="{FF2B5EF4-FFF2-40B4-BE49-F238E27FC236}">
                <a16:creationId xmlns:a16="http://schemas.microsoft.com/office/drawing/2014/main" id="{4BE6D2E5-3A17-3B3A-CC65-252B9D9D5116}"/>
              </a:ext>
            </a:extLst>
          </p:cNvPr>
          <p:cNvSpPr txBox="1"/>
          <p:nvPr/>
        </p:nvSpPr>
        <p:spPr>
          <a:xfrm>
            <a:off x="9489016" y="1815277"/>
            <a:ext cx="1405422" cy="370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861" tIns="45861" rIns="45861" bIns="45861">
            <a:spAutoFit/>
          </a:bodyPr>
          <a:lstStyle>
            <a:lvl1pPr defTabSz="1835598">
              <a:defRPr sz="3600">
                <a:solidFill>
                  <a:srgbClr val="000000"/>
                </a:solidFill>
                <a:latin typeface="Calibri"/>
                <a:ea typeface="Calibri"/>
                <a:cs typeface="Calibri"/>
                <a:sym typeface="Calibri"/>
              </a:defRPr>
            </a:lvl1pPr>
          </a:lstStyle>
          <a:p>
            <a:pPr defTabSz="917793"/>
            <a:r>
              <a:rPr lang="en-US" altLang="zh-CN" sz="1805">
                <a:latin typeface="Times New Roman" panose="02020603050405020304" pitchFamily="18" charset="0"/>
                <a:ea typeface="楷体"/>
                <a:cs typeface="Times New Roman" panose="02020603050405020304" pitchFamily="18" charset="0"/>
              </a:rPr>
              <a:t>Text-to-SQL</a:t>
            </a:r>
            <a:endParaRPr lang="en-US" sz="1805">
              <a:latin typeface="Times New Roman" panose="02020603050405020304" pitchFamily="18" charset="0"/>
              <a:ea typeface="楷体"/>
              <a:cs typeface="Times New Roman" panose="02020603050405020304" pitchFamily="18" charset="0"/>
            </a:endParaRPr>
          </a:p>
        </p:txBody>
      </p:sp>
      <p:sp>
        <p:nvSpPr>
          <p:cNvPr id="15" name="内容占位符 2">
            <a:extLst>
              <a:ext uri="{FF2B5EF4-FFF2-40B4-BE49-F238E27FC236}">
                <a16:creationId xmlns:a16="http://schemas.microsoft.com/office/drawing/2014/main" id="{6E2D32BF-0DD9-3CDA-1F13-FB1239609244}"/>
              </a:ext>
            </a:extLst>
          </p:cNvPr>
          <p:cNvSpPr>
            <a:spLocks noGrp="1"/>
          </p:cNvSpPr>
          <p:nvPr>
            <p:ph idx="1"/>
          </p:nvPr>
        </p:nvSpPr>
        <p:spPr>
          <a:xfrm>
            <a:off x="402512" y="4873330"/>
            <a:ext cx="11500618" cy="1941121"/>
          </a:xfrm>
        </p:spPr>
        <p:txBody>
          <a:bodyPr>
            <a:normAutofit/>
          </a:bodyPr>
          <a:lstStyle/>
          <a:p>
            <a:pPr marL="0" indent="0">
              <a:buNone/>
            </a:pPr>
            <a:r>
              <a:rPr lang="zh-CN" altLang="en-US" dirty="0">
                <a:latin typeface="Times New Roman" panose="02020603050405020304" pitchFamily="18" charset="0"/>
                <a:cs typeface="Times New Roman" panose="02020603050405020304" pitchFamily="18" charset="0"/>
              </a:rPr>
              <a:t>相比于</a:t>
            </a:r>
            <a:r>
              <a:rPr lang="en-US" altLang="zh-CN" dirty="0">
                <a:latin typeface="Times New Roman" panose="02020603050405020304" pitchFamily="18" charset="0"/>
                <a:cs typeface="Times New Roman" panose="02020603050405020304" pitchFamily="18" charset="0"/>
              </a:rPr>
              <a:t>ChatGPT</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StructGPT</a:t>
            </a:r>
            <a:r>
              <a:rPr lang="zh-CN" altLang="en-US" dirty="0">
                <a:latin typeface="Times New Roman" panose="02020603050405020304" pitchFamily="18" charset="0"/>
                <a:cs typeface="Times New Roman" panose="02020603050405020304" pitchFamily="18" charset="0"/>
              </a:rPr>
              <a:t>在所有场景下均可显著提升大模型性能</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但是依旧与已有</a:t>
            </a:r>
            <a:r>
              <a:rPr lang="en-US" altLang="zh-CN" dirty="0">
                <a:latin typeface="Times New Roman" panose="02020603050405020304" pitchFamily="18" charset="0"/>
                <a:cs typeface="Times New Roman" panose="02020603050405020304" pitchFamily="18" charset="0"/>
              </a:rPr>
              <a:t>SOTA</a:t>
            </a:r>
            <a:r>
              <a:rPr lang="zh-CN" altLang="en-US" dirty="0">
                <a:latin typeface="Times New Roman" panose="02020603050405020304" pitchFamily="18" charset="0"/>
                <a:cs typeface="Times New Roman" panose="02020603050405020304" pitchFamily="18" charset="0"/>
              </a:rPr>
              <a:t>差距巨大</a:t>
            </a:r>
            <a:endParaRPr lang="en-US" altLang="zh-CN"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9BFE74AD-8B09-1BB2-9EEE-2002021064EF}"/>
              </a:ext>
            </a:extLst>
          </p:cNvPr>
          <p:cNvSpPr/>
          <p:nvPr/>
        </p:nvSpPr>
        <p:spPr>
          <a:xfrm>
            <a:off x="104079" y="3587749"/>
            <a:ext cx="11767267" cy="57733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777"/>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61970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A12B8-D4FD-03D8-DEE6-F6432D4BE97B}"/>
              </a:ext>
            </a:extLst>
          </p:cNvPr>
          <p:cNvSpPr>
            <a:spLocks noGrp="1"/>
          </p:cNvSpPr>
          <p:nvPr>
            <p:ph type="title"/>
          </p:nvPr>
        </p:nvSpPr>
        <p:spPr/>
        <p:txBody>
          <a:bodyPr/>
          <a:lstStyle/>
          <a:p>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总结</a:t>
            </a:r>
          </a:p>
        </p:txBody>
      </p:sp>
      <p:sp>
        <p:nvSpPr>
          <p:cNvPr id="3" name="内容占位符 2">
            <a:extLst>
              <a:ext uri="{FF2B5EF4-FFF2-40B4-BE49-F238E27FC236}">
                <a16:creationId xmlns:a16="http://schemas.microsoft.com/office/drawing/2014/main" id="{3D3B380D-4864-69AF-8B4E-B5177B5D83FA}"/>
              </a:ext>
            </a:extLst>
          </p:cNvPr>
          <p:cNvSpPr>
            <a:spLocks noGrp="1"/>
          </p:cNvSpPr>
          <p:nvPr>
            <p:ph idx="1"/>
          </p:nvPr>
        </p:nvSpPr>
        <p:spPr>
          <a:xfrm>
            <a:off x="370728" y="1263372"/>
            <a:ext cx="11500618" cy="4862641"/>
          </a:xfrm>
        </p:spPr>
        <p:txBody>
          <a:bodyPr/>
          <a:lstStyle/>
          <a:p>
            <a:r>
              <a:rPr lang="zh-CN" altLang="en-US" dirty="0">
                <a:latin typeface="Times New Roman" panose="02020603050405020304" pitchFamily="18" charset="0"/>
                <a:cs typeface="Times New Roman" panose="02020603050405020304" pitchFamily="18" charset="0"/>
              </a:rPr>
              <a:t>未来展望：</a:t>
            </a:r>
          </a:p>
          <a:p>
            <a:pPr lvl="1"/>
            <a:r>
              <a:rPr lang="zh-CN" altLang="en-US" dirty="0">
                <a:latin typeface="Times New Roman" panose="02020603050405020304" pitchFamily="18" charset="0"/>
                <a:cs typeface="Times New Roman" panose="02020603050405020304" pitchFamily="18" charset="0"/>
              </a:rPr>
              <a:t>更优的</a:t>
            </a:r>
            <a:r>
              <a:rPr lang="en-US" altLang="zh-CN" dirty="0">
                <a:latin typeface="Times New Roman" panose="02020603050405020304" pitchFamily="18" charset="0"/>
                <a:cs typeface="Times New Roman" panose="02020603050405020304" pitchFamily="18" charset="0"/>
              </a:rPr>
              <a:t>Prompt</a:t>
            </a:r>
            <a:r>
              <a:rPr lang="zh-CN" altLang="en-US" dirty="0">
                <a:latin typeface="Times New Roman" panose="02020603050405020304" pitchFamily="18" charset="0"/>
                <a:cs typeface="Times New Roman" panose="02020603050405020304" pitchFamily="18" charset="0"/>
              </a:rPr>
              <a:t>设计方法；</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更优的大模型与结构化知识交互方法；</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更多的特殊数据形式和下游任务；</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5431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CB8F39-6F8A-FD2C-D69F-90CFFF021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9136575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B8F1E63-A7B8-2F0E-13B9-86DC1C9251BD}"/>
              </a:ext>
            </a:extLst>
          </p:cNvPr>
          <p:cNvSpPr>
            <a:spLocks noGrp="1"/>
          </p:cNvSpPr>
          <p:nvPr>
            <p:ph idx="1"/>
          </p:nvPr>
        </p:nvSpPr>
        <p:spPr>
          <a:xfrm>
            <a:off x="1401617" y="822036"/>
            <a:ext cx="9737436" cy="5708160"/>
          </a:xfrm>
        </p:spPr>
        <p:txBody>
          <a:bodyPr>
            <a:normAutofit fontScale="92500" lnSpcReduction="20000"/>
          </a:bodyPr>
          <a:lstStyle/>
          <a:p>
            <a:pPr marL="0" indent="0">
              <a:lnSpc>
                <a:spcPct val="150000"/>
              </a:lnSpc>
              <a:buNone/>
            </a:pPr>
            <a:r>
              <a:rPr lang="zh-CN" altLang="en-US" dirty="0"/>
              <a:t>欢迎感兴趣的同学在第</a:t>
            </a:r>
            <a:r>
              <a:rPr lang="en-US" altLang="zh-CN" dirty="0"/>
              <a:t>5</a:t>
            </a:r>
            <a:r>
              <a:rPr lang="zh-CN" altLang="en-US" dirty="0"/>
              <a:t>学期选修林衍凯老师的</a:t>
            </a:r>
            <a:r>
              <a:rPr lang="en-US" altLang="zh-CN" dirty="0"/>
              <a:t>《</a:t>
            </a:r>
            <a:r>
              <a:rPr lang="zh-CN" altLang="en-US" dirty="0"/>
              <a:t>知识表示与学习</a:t>
            </a:r>
            <a:r>
              <a:rPr lang="en-US" altLang="zh-CN" dirty="0"/>
              <a:t>》2</a:t>
            </a:r>
            <a:r>
              <a:rPr lang="zh-CN" altLang="en-US" dirty="0"/>
              <a:t>学分</a:t>
            </a:r>
            <a:endParaRPr lang="en-US" altLang="zh-CN" dirty="0"/>
          </a:p>
          <a:p>
            <a:pPr marL="0" indent="0">
              <a:lnSpc>
                <a:spcPct val="150000"/>
              </a:lnSpc>
              <a:buNone/>
            </a:pPr>
            <a:endParaRPr lang="en-US" altLang="zh-CN" dirty="0"/>
          </a:p>
          <a:p>
            <a:pPr marL="0" indent="0">
              <a:lnSpc>
                <a:spcPct val="150000"/>
              </a:lnSpc>
              <a:buNone/>
            </a:pPr>
            <a:r>
              <a:rPr lang="zh-CN" altLang="en-US" dirty="0"/>
              <a:t>想了解更多知识表示与推理，可参照：</a:t>
            </a:r>
            <a:endParaRPr lang="en-US" altLang="zh-CN" dirty="0"/>
          </a:p>
          <a:p>
            <a:pPr>
              <a:lnSpc>
                <a:spcPct val="150000"/>
              </a:lnSpc>
              <a:buFont typeface="Wingdings" pitchFamily="2" charset="2"/>
              <a:buChar char="Ø"/>
            </a:pPr>
            <a:r>
              <a:rPr lang="zh-CN" altLang="en-US" dirty="0">
                <a:hlinkClick r:id="rId2"/>
              </a:rPr>
              <a:t>斯坦福大学</a:t>
            </a:r>
            <a:r>
              <a:rPr lang="en-US" altLang="zh-CN" dirty="0">
                <a:hlinkClick r:id="rId2"/>
              </a:rPr>
              <a:t>CS227</a:t>
            </a:r>
            <a:r>
              <a:rPr lang="zh-CN" altLang="en-US" dirty="0">
                <a:hlinkClick r:id="rId2"/>
              </a:rPr>
              <a:t>知识表示与推理</a:t>
            </a:r>
            <a:endParaRPr lang="en-US" altLang="zh-CN" dirty="0"/>
          </a:p>
          <a:p>
            <a:pPr>
              <a:lnSpc>
                <a:spcPct val="150000"/>
              </a:lnSpc>
              <a:buFont typeface="Wingdings" pitchFamily="2" charset="2"/>
              <a:buChar char="Ø"/>
            </a:pPr>
            <a:r>
              <a:rPr lang="zh-CN" altLang="en-US" dirty="0">
                <a:hlinkClick r:id="rId3"/>
              </a:rPr>
              <a:t>牛津大学知识表示与推理</a:t>
            </a:r>
            <a:endParaRPr lang="en-US" altLang="zh-CN" dirty="0"/>
          </a:p>
          <a:p>
            <a:pPr marL="0" indent="0">
              <a:lnSpc>
                <a:spcPct val="150000"/>
              </a:lnSpc>
              <a:buNone/>
            </a:pPr>
            <a:r>
              <a:rPr lang="zh-CN" altLang="en-US" dirty="0"/>
              <a:t>想了解更多知识图谱，可参照：</a:t>
            </a:r>
            <a:endParaRPr lang="en-US" altLang="zh-CN" dirty="0"/>
          </a:p>
          <a:p>
            <a:pPr>
              <a:lnSpc>
                <a:spcPct val="150000"/>
              </a:lnSpc>
              <a:buFont typeface="Wingdings" pitchFamily="2" charset="2"/>
              <a:buChar char="Ø"/>
            </a:pPr>
            <a:r>
              <a:rPr lang="zh-CN" altLang="en-US" dirty="0">
                <a:hlinkClick r:id="rId4"/>
              </a:rPr>
              <a:t>浙江大学 知识图谱导论 </a:t>
            </a:r>
            <a:endParaRPr lang="en-US" altLang="zh-CN" dirty="0"/>
          </a:p>
          <a:p>
            <a:pPr>
              <a:lnSpc>
                <a:spcPct val="150000"/>
              </a:lnSpc>
              <a:buFont typeface="Wingdings" pitchFamily="2" charset="2"/>
              <a:buChar char="Ø"/>
            </a:pPr>
            <a:r>
              <a:rPr lang="zh-CN" altLang="en-US" dirty="0">
                <a:hlinkClick r:id="rId5"/>
              </a:rPr>
              <a:t>斯坦福大学</a:t>
            </a:r>
            <a:r>
              <a:rPr lang="en-US" altLang="zh-CN" dirty="0">
                <a:hlinkClick r:id="rId5"/>
              </a:rPr>
              <a:t>CS520</a:t>
            </a:r>
            <a:r>
              <a:rPr lang="zh-CN" altLang="en-US" dirty="0">
                <a:hlinkClick r:id="rId5"/>
              </a:rPr>
              <a:t>知识图谱</a:t>
            </a:r>
            <a:endParaRPr lang="en-US" altLang="zh-CN" dirty="0"/>
          </a:p>
        </p:txBody>
      </p:sp>
    </p:spTree>
    <p:extLst>
      <p:ext uri="{BB962C8B-B14F-4D97-AF65-F5344CB8AC3E}">
        <p14:creationId xmlns:p14="http://schemas.microsoft.com/office/powerpoint/2010/main" val="3736783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DE691D-9081-10D5-CF26-5B774ED58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3092997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6245</TotalTime>
  <Words>1794</Words>
  <Application>Microsoft Office PowerPoint</Application>
  <PresentationFormat>宽屏</PresentationFormat>
  <Paragraphs>259</Paragraphs>
  <Slides>80</Slides>
  <Notes>10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80</vt:i4>
      </vt:variant>
    </vt:vector>
  </HeadingPairs>
  <TitlesOfParts>
    <vt:vector size="96" baseType="lpstr">
      <vt:lpstr>FZFangSong-Z02S</vt:lpstr>
      <vt:lpstr>Source Han Sans CN</vt:lpstr>
      <vt:lpstr>等线</vt:lpstr>
      <vt:lpstr>等线 Light</vt:lpstr>
      <vt:lpstr>黑体</vt:lpstr>
      <vt:lpstr>楷体</vt:lpstr>
      <vt:lpstr>宋体</vt:lpstr>
      <vt:lpstr>微软雅黑</vt:lpstr>
      <vt:lpstr>微软雅黑</vt:lpstr>
      <vt:lpstr>Arial</vt:lpstr>
      <vt:lpstr>Calibri</vt:lpstr>
      <vt:lpstr>Cambria Math</vt:lpstr>
      <vt:lpstr>Times New Roman</vt:lpstr>
      <vt:lpstr>Wingdings</vt:lpstr>
      <vt:lpstr>Office 主题​​</vt:lpstr>
      <vt:lpstr>1_Office 主题​​</vt:lpstr>
      <vt:lpstr>人工智能引论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Hidden Markov Model and Viterbi Algorithm </vt:lpstr>
      <vt:lpstr>Examples of Hidden Markov Model</vt:lpstr>
      <vt:lpstr>Hidden Markov Model and Viterbi Algorithm </vt:lpstr>
      <vt:lpstr>PowerPoint 演示文稿</vt:lpstr>
      <vt:lpstr>PowerPoint 演示文稿</vt:lpstr>
      <vt:lpstr>Hidden Markov Model and EM Algorithm </vt:lpstr>
      <vt:lpstr>Hidden Markov Model</vt:lpstr>
      <vt:lpstr>Likelihood Computation: The Forward Algorithm</vt:lpstr>
      <vt:lpstr>Likelihood Computation: The Forward Algorithm</vt:lpstr>
      <vt:lpstr>Likelihood Computation: The Forward Algorithm</vt:lpstr>
      <vt:lpstr>Likelihood Computation: The Forward Algorithm</vt:lpstr>
      <vt:lpstr>PowerPoint 演示文稿</vt:lpstr>
      <vt:lpstr>Likelihood Computation: The Forward Algorithm</vt:lpstr>
      <vt:lpstr>HMM Training/Learning</vt:lpstr>
      <vt:lpstr>HMM Training/Learning</vt:lpstr>
      <vt:lpstr>The Backward Probability</vt:lpstr>
      <vt:lpstr>HMM Learning: The Forward-Backward Algorithm</vt:lpstr>
      <vt:lpstr>HMM Learning: The Forward-Backward Algorithm</vt:lpstr>
      <vt:lpstr>HMM Learning: The Forward-Backward Algorithm</vt:lpstr>
      <vt:lpstr>HMM Learning: The Forward-Backward Algorithm</vt:lpstr>
      <vt:lpstr>HMM Learning: The Forward-Backward Algorithm</vt:lpstr>
      <vt:lpstr>HMM Learning: The Forward-Backward Algorithm</vt:lpstr>
      <vt:lpstr>HMM Learning: The Forward-Backward Algorithm</vt:lpstr>
      <vt:lpstr>PowerPoint 演示文稿</vt:lpstr>
      <vt:lpstr>PowerPoint 演示文稿</vt:lpstr>
      <vt:lpstr>PowerPoint 演示文稿</vt:lpstr>
      <vt:lpstr>PowerPoint 演示文稿</vt:lpstr>
      <vt:lpstr>大模型时代的知识</vt:lpstr>
      <vt:lpstr>背景与动机</vt:lpstr>
      <vt:lpstr>背景与动机</vt:lpstr>
      <vt:lpstr>挑战</vt:lpstr>
      <vt:lpstr>方法：迭代的阅读-理解框架</vt:lpstr>
      <vt:lpstr>模型：StructGPT</vt:lpstr>
      <vt:lpstr>处理流程展示</vt:lpstr>
      <vt:lpstr>处理流程展示</vt:lpstr>
      <vt:lpstr>处理流程展示</vt:lpstr>
      <vt:lpstr>处理流程展示</vt:lpstr>
      <vt:lpstr>处理流程展示</vt:lpstr>
      <vt:lpstr>处理流程展示</vt:lpstr>
      <vt:lpstr>处理流程展示</vt:lpstr>
      <vt:lpstr>评测</vt:lpstr>
      <vt:lpstr>实验结果</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知识表达与推理</dc:title>
  <dc:creator>关 开思</dc:creator>
  <cp:lastModifiedBy>webuser</cp:lastModifiedBy>
  <cp:revision>23</cp:revision>
  <dcterms:created xsi:type="dcterms:W3CDTF">2022-07-19T07:50:03Z</dcterms:created>
  <dcterms:modified xsi:type="dcterms:W3CDTF">2024-10-10T00:59:27Z</dcterms:modified>
</cp:coreProperties>
</file>